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320" r:id="rId3"/>
    <p:sldId id="323" r:id="rId4"/>
    <p:sldId id="324" r:id="rId5"/>
    <p:sldId id="316" r:id="rId6"/>
    <p:sldId id="309" r:id="rId7"/>
    <p:sldId id="319" r:id="rId8"/>
    <p:sldId id="311" r:id="rId9"/>
    <p:sldId id="325" r:id="rId10"/>
    <p:sldId id="327" r:id="rId11"/>
    <p:sldId id="305" r:id="rId12"/>
    <p:sldId id="314" r:id="rId13"/>
    <p:sldId id="329" r:id="rId14"/>
    <p:sldId id="328" r:id="rId15"/>
    <p:sldId id="315" r:id="rId16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305C"/>
    <a:srgbClr val="003E72"/>
    <a:srgbClr val="6A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41" autoAdjust="0"/>
    <p:restoredTop sz="95696" autoAdjust="0"/>
  </p:normalViewPr>
  <p:slideViewPr>
    <p:cSldViewPr>
      <p:cViewPr varScale="1">
        <p:scale>
          <a:sx n="115" d="100"/>
          <a:sy n="115" d="100"/>
        </p:scale>
        <p:origin x="180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D5AE634-B5A1-47E6-89F8-2DF70C7A7C6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43000" y="4343400"/>
            <a:ext cx="4556125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EC30B17-2F58-4B33-A64D-18B2419DA87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5B8E1B-6017-4A15-953A-9BCE32337F9B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01230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C30B17-2F58-4B33-A64D-18B2419DA870}" type="slidenum">
              <a:rPr lang="en-GB" altLang="en-US" smtClean="0"/>
              <a:pPr>
                <a:defRPr/>
              </a:pPr>
              <a:t>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214516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 userDrawn="1"/>
        </p:nvSpPr>
        <p:spPr bwMode="auto">
          <a:xfrm>
            <a:off x="0" y="5365750"/>
            <a:ext cx="9140825" cy="665163"/>
          </a:xfrm>
          <a:prstGeom prst="rect">
            <a:avLst/>
          </a:prstGeom>
          <a:solidFill>
            <a:srgbClr val="003E72"/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bg-BG" altLang="bg-BG" dirty="0">
              <a:cs typeface="+mn-cs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4175" y="2016125"/>
            <a:ext cx="8374063" cy="576263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GB" altLang="en-US" noProof="0" dirty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4175" y="2774950"/>
            <a:ext cx="8374063" cy="539750"/>
          </a:xfrm>
        </p:spPr>
        <p:txBody>
          <a:bodyPr/>
          <a:lstStyle>
            <a:lvl1pPr marL="0" indent="0">
              <a:buFontTx/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altLang="en-US" noProof="0" dirty="0"/>
              <a:t>Click to edit Master subtitle style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862888" y="6448425"/>
            <a:ext cx="900112" cy="179388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1555710-1F7E-4116-B7A7-526F5463CA5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pic>
        <p:nvPicPr>
          <p:cNvPr id="7" name="Picture 8" descr="C:\Users\Lisa\Desktop\lag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1371" y="0"/>
            <a:ext cx="5182629" cy="698514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D720E3-5A48-4228-A846-F21E7785EA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2736360" y="-1037134"/>
            <a:ext cx="3664942" cy="9140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D0373-8782-479B-9951-FBD1465B07E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5913" y="398463"/>
            <a:ext cx="2093912" cy="53768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4175" y="398463"/>
            <a:ext cx="6129338" cy="53768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FA4E9-C9E6-4FE0-9A97-D0233B42D4C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2886075" y="6350000"/>
            <a:ext cx="3773488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3024" b="34041"/>
          <a:stretch>
            <a:fillRect/>
          </a:stretch>
        </p:blipFill>
        <p:spPr bwMode="auto">
          <a:xfrm>
            <a:off x="7300320" y="6330156"/>
            <a:ext cx="12319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b="30000"/>
          <a:stretch>
            <a:fillRect/>
          </a:stretch>
        </p:blipFill>
        <p:spPr bwMode="auto">
          <a:xfrm>
            <a:off x="6948264" y="548680"/>
            <a:ext cx="194151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5339952" cy="42386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873D796-56C2-40A5-91FB-2AFAAC8E276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pic>
        <p:nvPicPr>
          <p:cNvPr id="15361" name="Picture 1" descr="C:\Users\Lisa\Desktop\lag2.png"/>
          <p:cNvPicPr>
            <a:picLocks noChangeAspect="1" noChangeArrowheads="1"/>
          </p:cNvPicPr>
          <p:nvPr userDrawn="1"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16160" y="0"/>
            <a:ext cx="3627840" cy="48896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E82D9-2ECC-4A17-AA5A-39F90EEC502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4175" y="1708150"/>
            <a:ext cx="4110038" cy="4067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708150"/>
            <a:ext cx="4111625" cy="4067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F2EF4-A538-48D3-BA32-3A88D752838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7B51B-C03D-4771-8E3D-9E30441CB50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9F388-A177-46EA-90BB-FF03293761F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F6341-BED1-4949-BCD6-47512F8A635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CDB55-4070-4C65-B1A8-D7CCE145F23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C9B24-B3C9-455A-85A3-D25380131BC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4175" y="398463"/>
            <a:ext cx="8375650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628775"/>
            <a:ext cx="8374062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  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2888" y="6451600"/>
            <a:ext cx="900112" cy="1793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0E2F61C-F7FF-4937-87E8-4E318B527A7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9pPr>
    </p:titleStyle>
    <p:bodyStyle>
      <a:lvl1pPr marL="269875" indent="-269875" algn="l" rtl="0" eaLnBrk="0" fontAlgn="base" hangingPunct="0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66700" algn="l" rtl="0" eaLnBrk="0" fontAlgn="base" hangingPunct="0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</a:defRPr>
      </a:lvl2pPr>
      <a:lvl3pPr marL="809625" indent="-269875" algn="l" rtl="0" eaLnBrk="0" fontAlgn="base" hangingPunct="0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</a:defRPr>
      </a:lvl3pPr>
      <a:lvl4pPr marL="1079500" indent="-268288" algn="l" rtl="0" eaLnBrk="0" fontAlgn="base" hangingPunct="0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</a:defRPr>
      </a:lvl4pPr>
      <a:lvl5pPr marL="1350963" indent="-269875" algn="l" rtl="0" eaLnBrk="0" fontAlgn="base" hangingPunct="0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</a:defRPr>
      </a:lvl5pPr>
      <a:lvl6pPr marL="1808163" indent="-269875" algn="l" rtl="0" fontAlgn="base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</a:defRPr>
      </a:lvl6pPr>
      <a:lvl7pPr marL="2265363" indent="-269875" algn="l" rtl="0" fontAlgn="base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</a:defRPr>
      </a:lvl7pPr>
      <a:lvl8pPr marL="2722563" indent="-269875" algn="l" rtl="0" fontAlgn="base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</a:defRPr>
      </a:lvl8pPr>
      <a:lvl9pPr marL="3179763" indent="-269875" algn="l" rtl="0" fontAlgn="base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pn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51520" y="5517232"/>
            <a:ext cx="8374063" cy="261937"/>
          </a:xfrm>
          <a:prstGeom prst="rect">
            <a:avLst/>
          </a:prstGeom>
          <a:noFill/>
          <a:ln w="127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Sensors CDT | Department of Chemical Engineering and Biotechnology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875139-9AB5-4FE7-977C-2005D0920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968" y="1268760"/>
            <a:ext cx="8374063" cy="576263"/>
          </a:xfrm>
        </p:spPr>
        <p:txBody>
          <a:bodyPr/>
          <a:lstStyle/>
          <a:p>
            <a:pPr algn="ctr"/>
            <a:r>
              <a:rPr lang="en-GB" sz="2800" dirty="0">
                <a:solidFill>
                  <a:srgbClr val="000000"/>
                </a:solidFill>
              </a:rPr>
              <a:t>Functional and pathological amyloid proteins</a:t>
            </a:r>
            <a:br>
              <a:rPr lang="en-GB" sz="2800" dirty="0">
                <a:solidFill>
                  <a:srgbClr val="000000"/>
                </a:solidFill>
              </a:rPr>
            </a:br>
            <a:r>
              <a:rPr lang="en-GB" sz="1800" dirty="0">
                <a:solidFill>
                  <a:srgbClr val="000000"/>
                </a:solidFill>
              </a:rPr>
              <a:t>					</a:t>
            </a:r>
            <a:br>
              <a:rPr lang="en-GB" sz="1800" dirty="0">
                <a:solidFill>
                  <a:srgbClr val="000000"/>
                </a:solidFill>
              </a:rPr>
            </a:br>
            <a:endParaRPr lang="en-GB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659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47084-7498-498E-99A5-18D95DE8E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Imaging of pathological amyloids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BF517-D29A-4BCF-BA95-C9A05424BC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73D796-56C2-40A5-91FB-2AFAAC8E2769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F454D7-BA94-4875-9758-BD1520B0C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704" y="1484784"/>
            <a:ext cx="6263640" cy="459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05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F3110-2398-4547-8C08-414BF6745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Structured illumination microscopy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212AD-68FC-456A-9FF8-A732F115B6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73D796-56C2-40A5-91FB-2AFAAC8E2769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FF8D417-9799-45F1-9A70-9EF004B29381}"/>
              </a:ext>
            </a:extLst>
          </p:cNvPr>
          <p:cNvGrpSpPr/>
          <p:nvPr/>
        </p:nvGrpSpPr>
        <p:grpSpPr>
          <a:xfrm>
            <a:off x="611560" y="1492704"/>
            <a:ext cx="7920880" cy="4600592"/>
            <a:chOff x="611560" y="1412776"/>
            <a:chExt cx="7920880" cy="46005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A32FF70-C148-49AC-8972-0913E611C2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8" t="1849" b="1997"/>
            <a:stretch/>
          </p:blipFill>
          <p:spPr>
            <a:xfrm>
              <a:off x="1188063" y="1412776"/>
              <a:ext cx="7344377" cy="460059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B171AC4-F00F-4FB0-A69D-65E38F2E4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4149080"/>
              <a:ext cx="2057400" cy="164592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72495A9-BD47-40DB-9969-F4CDC57FE3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" r="3937"/>
          <a:stretch/>
        </p:blipFill>
        <p:spPr>
          <a:xfrm rot="10800000">
            <a:off x="107504" y="1492704"/>
            <a:ext cx="8928992" cy="454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8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BB2A3-E059-4565-95C7-4092556CE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An interferometric SIM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CDF43-04C7-4346-86CB-AA512EB0AB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73D796-56C2-40A5-91FB-2AFAAC8E2769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32F843D-5F67-4035-8890-CA56CDE391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693" r="1176"/>
          <a:stretch/>
        </p:blipFill>
        <p:spPr>
          <a:xfrm>
            <a:off x="827584" y="1484784"/>
            <a:ext cx="7576655" cy="443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65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0D4B9-5EC8-4A91-945B-6E242109F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D2C60E5-1E66-4D34-BE83-0C954A2C83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"/>
          <a:stretch/>
        </p:blipFill>
        <p:spPr>
          <a:xfrm>
            <a:off x="788946" y="1340768"/>
            <a:ext cx="7566108" cy="479803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77F6F3-4BDD-4C96-BF01-F6F8316504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73D796-56C2-40A5-91FB-2AFAAC8E2769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64987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A7B1F-48C1-4321-90D1-EF7C4E71B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Next steps…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CD66F6-62CB-435C-BC67-9521103F01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73D796-56C2-40A5-91FB-2AFAAC8E2769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832790C-B50B-4A63-8295-E4AAA6FB52AE}"/>
              </a:ext>
            </a:extLst>
          </p:cNvPr>
          <p:cNvSpPr txBox="1">
            <a:spLocks/>
          </p:cNvSpPr>
          <p:nvPr/>
        </p:nvSpPr>
        <p:spPr bwMode="auto">
          <a:xfrm>
            <a:off x="389954" y="2314153"/>
            <a:ext cx="439807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6700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809625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079500" indent="-268288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350963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18081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2653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27225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1797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1800" kern="0" dirty="0"/>
              <a:t>Characterise pattern</a:t>
            </a:r>
          </a:p>
          <a:p>
            <a:pPr marL="539750" lvl="2" indent="0">
              <a:buNone/>
            </a:pPr>
            <a:r>
              <a:rPr lang="en-GB" sz="1800" kern="0" dirty="0">
                <a:sym typeface="Wingdings" panose="05000000000000000000" pitchFamily="2" charset="2"/>
              </a:rPr>
              <a:t></a:t>
            </a:r>
            <a:r>
              <a:rPr lang="en-GB" sz="1800" kern="0" dirty="0"/>
              <a:t>Need for telecentric scan lens?</a:t>
            </a:r>
          </a:p>
          <a:p>
            <a:r>
              <a:rPr lang="en-GB" sz="1800" kern="0" dirty="0" err="1"/>
              <a:t>Galvo</a:t>
            </a:r>
            <a:r>
              <a:rPr lang="en-GB" sz="1800" kern="0" dirty="0"/>
              <a:t> mirror installation &amp; characterisation</a:t>
            </a:r>
          </a:p>
          <a:p>
            <a:pPr marL="539750" lvl="2" indent="0">
              <a:buNone/>
            </a:pPr>
            <a:r>
              <a:rPr lang="en-GB" sz="1800" kern="0" dirty="0">
                <a:sym typeface="Wingdings" panose="05000000000000000000" pitchFamily="2" charset="2"/>
              </a:rPr>
              <a:t> How fast can we go?</a:t>
            </a:r>
            <a:endParaRPr lang="en-GB" sz="1800" kern="0" dirty="0"/>
          </a:p>
          <a:p>
            <a:r>
              <a:rPr lang="en-GB" sz="1800" kern="0" dirty="0"/>
              <a:t>Installing excitation path into STORM/SIM system in Addenbrooke’s</a:t>
            </a:r>
          </a:p>
          <a:p>
            <a:pPr marL="0" indent="0">
              <a:buNone/>
            </a:pPr>
            <a:endParaRPr lang="en-GB" kern="0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7D92213E-BBD0-4185-AE85-430528EA0CC8}"/>
              </a:ext>
            </a:extLst>
          </p:cNvPr>
          <p:cNvSpPr txBox="1">
            <a:spLocks/>
          </p:cNvSpPr>
          <p:nvPr/>
        </p:nvSpPr>
        <p:spPr>
          <a:xfrm>
            <a:off x="4924871" y="2204864"/>
            <a:ext cx="4111625" cy="4067175"/>
          </a:xfrm>
          <a:prstGeom prst="rect">
            <a:avLst/>
          </a:prstGeom>
        </p:spPr>
        <p:txBody>
          <a:bodyPr/>
          <a:lstStyle>
            <a:lvl1pPr marL="269875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6700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809625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079500" indent="-268288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350963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18081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2653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27225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1797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1800" kern="0" dirty="0"/>
              <a:t>Imaging projects with different collaborators such as: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kern="0" dirty="0"/>
              <a:t>Transport of Tau aggregates in synapses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kern="0" dirty="0"/>
              <a:t>Aggregation mechanism of Huntingtin protein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kern="0" dirty="0"/>
              <a:t>Influence of antibiotics on nanopore function</a:t>
            </a:r>
          </a:p>
          <a:p>
            <a:r>
              <a:rPr lang="en-GB" sz="1800" kern="0" dirty="0"/>
              <a:t>Adding 3</a:t>
            </a:r>
            <a:r>
              <a:rPr lang="en-GB" sz="1800" kern="0" baseline="30000" dirty="0"/>
              <a:t>rd</a:t>
            </a:r>
            <a:r>
              <a:rPr lang="en-GB" sz="1800" kern="0" dirty="0"/>
              <a:t> beam for 3D imaging</a:t>
            </a:r>
          </a:p>
          <a:p>
            <a:endParaRPr lang="en-GB" kern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B3F56F-6A12-4671-AB90-5C09807CAE0D}"/>
              </a:ext>
            </a:extLst>
          </p:cNvPr>
          <p:cNvSpPr/>
          <p:nvPr/>
        </p:nvSpPr>
        <p:spPr>
          <a:xfrm>
            <a:off x="1107239" y="1628800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u="sng" dirty="0"/>
              <a:t>Short term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43111E-BF25-4BA7-8157-200BEE6A0CA8}"/>
              </a:ext>
            </a:extLst>
          </p:cNvPr>
          <p:cNvSpPr/>
          <p:nvPr/>
        </p:nvSpPr>
        <p:spPr>
          <a:xfrm>
            <a:off x="6156176" y="1628800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u="sng" dirty="0"/>
              <a:t>Long term</a:t>
            </a:r>
          </a:p>
        </p:txBody>
      </p:sp>
    </p:spTree>
    <p:extLst>
      <p:ext uri="{BB962C8B-B14F-4D97-AF65-F5344CB8AC3E}">
        <p14:creationId xmlns:p14="http://schemas.microsoft.com/office/powerpoint/2010/main" val="4167069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29C66-0772-48B1-95F6-A67D1DC2A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Thank you!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75FE00B-FFB9-4520-98B4-A91290C76B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45" y="1525166"/>
            <a:ext cx="1297305" cy="17145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F7DDFC-D2DE-48F7-A843-71468C5013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73D796-56C2-40A5-91FB-2AFAAC8E2769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D41F9E-66DA-4966-A134-20E2BC4FBA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9"/>
          <a:stretch/>
        </p:blipFill>
        <p:spPr>
          <a:xfrm>
            <a:off x="1501204" y="1525164"/>
            <a:ext cx="1264920" cy="17145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CF93D2-E16F-4638-8807-C8AE520E11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5" b="1"/>
          <a:stretch/>
        </p:blipFill>
        <p:spPr>
          <a:xfrm>
            <a:off x="2747780" y="1525164"/>
            <a:ext cx="1248156" cy="17145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F9969F-4399-4C00-9882-819FEFE3F9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53751"/>
            <a:ext cx="1457325" cy="14573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1C6A4E-CCA2-41EF-8AC9-96BF3707A9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25" y="1643014"/>
            <a:ext cx="1457325" cy="14573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D5BB36-FEE5-4FE3-B01F-F089486593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702" y="1633489"/>
            <a:ext cx="1466850" cy="14668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0EB85E-B0DA-4281-B041-618190B456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46" y="3396916"/>
            <a:ext cx="5479256" cy="267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53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1DCDC-3E7B-4847-BC67-25836C62D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The amyloid state and its formation</a:t>
            </a:r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B5042D04-A38D-4058-A99D-639494CB11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" t="4725" r="7189"/>
          <a:stretch/>
        </p:blipFill>
        <p:spPr bwMode="auto">
          <a:xfrm>
            <a:off x="1281913" y="3561341"/>
            <a:ext cx="1260133" cy="2419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40E349-5F22-41ED-9901-DAF84A8A23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73D796-56C2-40A5-91FB-2AFAAC8E2769}" type="slidenum">
              <a:rPr lang="en-GB" altLang="en-US" smtClean="0"/>
              <a:pPr>
                <a:defRPr/>
              </a:pPr>
              <a:t>2</a:t>
            </a:fld>
            <a:endParaRPr lang="en-GB" alt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CC55765-0A9F-46AC-A2C4-FEB6D634E4B1}"/>
              </a:ext>
            </a:extLst>
          </p:cNvPr>
          <p:cNvGrpSpPr/>
          <p:nvPr/>
        </p:nvGrpSpPr>
        <p:grpSpPr>
          <a:xfrm>
            <a:off x="836137" y="1511657"/>
            <a:ext cx="2151687" cy="1812375"/>
            <a:chOff x="429618" y="1471208"/>
            <a:chExt cx="2151687" cy="181237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223AEF5-D01C-464B-8CEF-6E00E8847A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25" t="2120" r="23226"/>
            <a:stretch/>
          </p:blipFill>
          <p:spPr>
            <a:xfrm>
              <a:off x="429618" y="1471208"/>
              <a:ext cx="2151687" cy="157093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64F39D0-7E56-43F5-86FF-DB940E2CA64E}"/>
                </a:ext>
              </a:extLst>
            </p:cNvPr>
            <p:cNvSpPr/>
            <p:nvPr/>
          </p:nvSpPr>
          <p:spPr>
            <a:xfrm>
              <a:off x="971600" y="3052751"/>
              <a:ext cx="129614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900" dirty="0" err="1"/>
                <a:t>Colletier</a:t>
              </a:r>
              <a:r>
                <a:rPr lang="en-GB" sz="900" dirty="0"/>
                <a:t> et al. 2011</a:t>
              </a:r>
            </a:p>
          </p:txBody>
        </p:sp>
      </p:grp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F316F549-5C44-46FD-9E06-E4AEA1A006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475" y="2808485"/>
            <a:ext cx="5071872" cy="1505712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D611831-3B74-424F-92DD-325FC595CDD1}"/>
              </a:ext>
            </a:extLst>
          </p:cNvPr>
          <p:cNvSpPr/>
          <p:nvPr/>
        </p:nvSpPr>
        <p:spPr>
          <a:xfrm>
            <a:off x="3851920" y="4198781"/>
            <a:ext cx="1224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/>
              <a:t>D. </a:t>
            </a:r>
            <a:r>
              <a:rPr lang="en-GB" sz="900" dirty="0" err="1"/>
              <a:t>Allsop</a:t>
            </a:r>
            <a:r>
              <a:rPr lang="en-GB" sz="900" dirty="0"/>
              <a:t> et al. 2014</a:t>
            </a:r>
          </a:p>
        </p:txBody>
      </p:sp>
    </p:spTree>
    <p:extLst>
      <p:ext uri="{BB962C8B-B14F-4D97-AF65-F5344CB8AC3E}">
        <p14:creationId xmlns:p14="http://schemas.microsoft.com/office/powerpoint/2010/main" val="2301314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2F6DE-F633-4504-A7CE-3CCE88D7F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32656"/>
            <a:ext cx="5339952" cy="423862"/>
          </a:xfrm>
        </p:spPr>
        <p:txBody>
          <a:bodyPr/>
          <a:lstStyle/>
          <a:p>
            <a:r>
              <a:rPr lang="en-GB" sz="2400" dirty="0"/>
              <a:t>Diversity of amyloid proteins</a:t>
            </a:r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D69BABD8-132E-4E72-A55B-7D66EA3DEB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563" y="2060848"/>
            <a:ext cx="4044337" cy="3890544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57DD98-0CE8-486C-99BF-B27CB3AAC2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73D796-56C2-40A5-91FB-2AFAAC8E2769}" type="slidenum">
              <a:rPr lang="en-GB" altLang="en-US" smtClean="0"/>
              <a:pPr>
                <a:defRPr/>
              </a:pPr>
              <a:t>3</a:t>
            </a:fld>
            <a:endParaRPr lang="en-GB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942DBA-5DA8-4E44-8580-59F354D1E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5" y="2348880"/>
            <a:ext cx="4286250" cy="31908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E83BE2D-2B9E-4139-9D7D-2291D895CA5A}"/>
              </a:ext>
            </a:extLst>
          </p:cNvPr>
          <p:cNvSpPr/>
          <p:nvPr/>
        </p:nvSpPr>
        <p:spPr>
          <a:xfrm>
            <a:off x="959305" y="1441704"/>
            <a:ext cx="2651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u="sng" dirty="0"/>
              <a:t>Pathological Amyloids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E47C5E-7B0A-40BB-9DB2-7548F09C765B}"/>
              </a:ext>
            </a:extLst>
          </p:cNvPr>
          <p:cNvSpPr/>
          <p:nvPr/>
        </p:nvSpPr>
        <p:spPr>
          <a:xfrm>
            <a:off x="5738769" y="1441704"/>
            <a:ext cx="2445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u="sng" dirty="0"/>
              <a:t>Functional Amyloids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ACB986-6014-4986-936A-CD03CF812C12}"/>
              </a:ext>
            </a:extLst>
          </p:cNvPr>
          <p:cNvCxnSpPr>
            <a:cxnSpLocks/>
          </p:cNvCxnSpPr>
          <p:nvPr/>
        </p:nvCxnSpPr>
        <p:spPr>
          <a:xfrm>
            <a:off x="4716016" y="1340768"/>
            <a:ext cx="0" cy="482299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CD5B3E9A-8DAD-4C5D-AAEB-DC00E5A9A131}"/>
              </a:ext>
            </a:extLst>
          </p:cNvPr>
          <p:cNvSpPr/>
          <p:nvPr/>
        </p:nvSpPr>
        <p:spPr>
          <a:xfrm>
            <a:off x="7839814" y="3697514"/>
            <a:ext cx="1224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err="1"/>
              <a:t>Sasso</a:t>
            </a:r>
            <a:r>
              <a:rPr lang="en-GB" sz="1000" dirty="0"/>
              <a:t> et al. 2014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37AADC-845E-4686-A095-5CF28E8B17C3}"/>
              </a:ext>
            </a:extLst>
          </p:cNvPr>
          <p:cNvSpPr/>
          <p:nvPr/>
        </p:nvSpPr>
        <p:spPr>
          <a:xfrm>
            <a:off x="7971939" y="2861014"/>
            <a:ext cx="12241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/>
              <a:t>Knowles et al. 2010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56E8C5-5B78-4F91-89FB-556977738DCC}"/>
              </a:ext>
            </a:extLst>
          </p:cNvPr>
          <p:cNvSpPr/>
          <p:nvPr/>
        </p:nvSpPr>
        <p:spPr>
          <a:xfrm>
            <a:off x="5277951" y="5919945"/>
            <a:ext cx="108733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/>
              <a:t>Meier et al. 2015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7F7852-5F37-404F-80A8-8AE6122E2D15}"/>
              </a:ext>
            </a:extLst>
          </p:cNvPr>
          <p:cNvSpPr/>
          <p:nvPr/>
        </p:nvSpPr>
        <p:spPr>
          <a:xfrm>
            <a:off x="7673196" y="5910302"/>
            <a:ext cx="153364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 err="1"/>
              <a:t>Bolisetty</a:t>
            </a:r>
            <a:r>
              <a:rPr lang="en-GB" sz="900" dirty="0"/>
              <a:t> et al. 2014&amp;2015</a:t>
            </a:r>
          </a:p>
        </p:txBody>
      </p:sp>
    </p:spTree>
    <p:extLst>
      <p:ext uri="{BB962C8B-B14F-4D97-AF65-F5344CB8AC3E}">
        <p14:creationId xmlns:p14="http://schemas.microsoft.com/office/powerpoint/2010/main" val="75323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E893-84E0-497F-A78D-9C18F9BDF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Some principles of electrospinning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8707D9F-B482-4AFE-9F01-D143596D71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29" y="4467631"/>
            <a:ext cx="3300413" cy="1680210"/>
          </a:xfr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EFDB35A-3543-4309-B5FA-94423FE95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484784"/>
            <a:ext cx="4714875" cy="2752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26CE90-21BF-4CC5-AA9F-73695B9278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544" y="4797151"/>
            <a:ext cx="3882727" cy="1021169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DDF9AF-2D02-4639-8310-84852D3F77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73D796-56C2-40A5-91FB-2AFAAC8E2769}" type="slidenum">
              <a:rPr lang="en-GB" altLang="en-US" smtClean="0"/>
              <a:pPr>
                <a:defRPr/>
              </a:pPr>
              <a:t>4</a:t>
            </a:fld>
            <a:endParaRPr lang="en-GB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C942BB-A791-471A-9ED1-CFC6102BEBFA}"/>
              </a:ext>
            </a:extLst>
          </p:cNvPr>
          <p:cNvSpPr/>
          <p:nvPr/>
        </p:nvSpPr>
        <p:spPr>
          <a:xfrm>
            <a:off x="5868144" y="4220337"/>
            <a:ext cx="129614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 err="1"/>
              <a:t>Nieuwland</a:t>
            </a:r>
            <a:r>
              <a:rPr lang="en-GB" sz="900" dirty="0"/>
              <a:t> et al. 2013</a:t>
            </a:r>
          </a:p>
        </p:txBody>
      </p:sp>
    </p:spTree>
    <p:extLst>
      <p:ext uri="{BB962C8B-B14F-4D97-AF65-F5344CB8AC3E}">
        <p14:creationId xmlns:p14="http://schemas.microsoft.com/office/powerpoint/2010/main" val="379066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4AC2F4-283A-4DC4-899A-A9FBABA16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329422"/>
            <a:ext cx="5339952" cy="423862"/>
          </a:xfrm>
        </p:spPr>
        <p:txBody>
          <a:bodyPr/>
          <a:lstStyle/>
          <a:p>
            <a:r>
              <a:rPr lang="en-GB" sz="2400" dirty="0"/>
              <a:t>A near-field electrospinning setup</a:t>
            </a:r>
          </a:p>
        </p:txBody>
      </p:sp>
      <p:pic>
        <p:nvPicPr>
          <p:cNvPr id="3" name="20180413_122037">
            <a:hlinkClick r:id="" action="ppaction://media"/>
            <a:extLst>
              <a:ext uri="{FF2B5EF4-FFF2-40B4-BE49-F238E27FC236}">
                <a16:creationId xmlns:a16="http://schemas.microsoft.com/office/drawing/2014/main" id="{7A3D7985-C5C3-446D-BC37-6504FC94BFE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511" end="11219"/>
                </p14:media>
              </p:ext>
            </p:extLst>
          </p:nvPr>
        </p:nvPicPr>
        <p:blipFill rotWithShape="1">
          <a:blip r:embed="rId5"/>
          <a:stretch>
            <a:fillRect/>
          </a:stretch>
        </p:blipFill>
        <p:spPr>
          <a:xfrm>
            <a:off x="6804248" y="1916832"/>
            <a:ext cx="2057687" cy="3658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89483A-3DBC-45FC-90B8-54F7E9EFF2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14505"/>
            <a:ext cx="2091066" cy="1099774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DDFD47A4-5FDD-45A5-ACEC-8E11B77DCB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272" y="1611625"/>
            <a:ext cx="3604572" cy="1950889"/>
          </a:xfr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0B9D53-3A59-4D42-A3BF-82D4CFF4A8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19" y="1628800"/>
            <a:ext cx="1647825" cy="27813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D0AA77-DCFA-446F-AD99-9735D0F313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73D796-56C2-40A5-91FB-2AFAAC8E2769}" type="slidenum">
              <a:rPr lang="en-GB" altLang="en-US" smtClean="0"/>
              <a:pPr>
                <a:defRPr/>
              </a:pPr>
              <a:t>5</a:t>
            </a:fld>
            <a:endParaRPr lang="en-GB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94221F-8047-4AFE-8CDF-DD7E0DC57EB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7" t="-243" r="24402" b="243"/>
          <a:stretch/>
        </p:blipFill>
        <p:spPr>
          <a:xfrm>
            <a:off x="3923928" y="3745887"/>
            <a:ext cx="208821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6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44ED4-9870-4B30-8F34-A1A96EA99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β-lactoglobulin as amyloid source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8AD71C-D8B7-4030-B4FF-12239062B0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" r="1277" b="8108"/>
          <a:stretch/>
        </p:blipFill>
        <p:spPr>
          <a:xfrm>
            <a:off x="323528" y="3533974"/>
            <a:ext cx="8543455" cy="2588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C43560-48BA-41F1-9171-91DBE3B211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" b="4154"/>
          <a:stretch/>
        </p:blipFill>
        <p:spPr>
          <a:xfrm>
            <a:off x="1778496" y="1412776"/>
            <a:ext cx="2286000" cy="20482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545A93-BBEC-4216-BBF7-707130F0A8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5" t="14367" r="42507" b="5812"/>
          <a:stretch/>
        </p:blipFill>
        <p:spPr>
          <a:xfrm>
            <a:off x="4716016" y="1549747"/>
            <a:ext cx="2194244" cy="177428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6D78B7-A7CB-4841-924E-DC31EC6C17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73D796-56C2-40A5-91FB-2AFAAC8E2769}" type="slidenum">
              <a:rPr lang="en-GB" altLang="en-US" smtClean="0"/>
              <a:pPr>
                <a:defRPr/>
              </a:pPr>
              <a:t>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26431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11AC5-E62C-4BFD-B756-BA4DE6546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Fibre characterisation II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8D522D-DC75-441E-9E71-E6A012AA59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" b="1701"/>
          <a:stretch/>
        </p:blipFill>
        <p:spPr>
          <a:xfrm>
            <a:off x="149437" y="1700808"/>
            <a:ext cx="4237870" cy="4018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6D9335-947B-4104-89C7-839D84F115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" t="4431" r="5281"/>
          <a:stretch/>
        </p:blipFill>
        <p:spPr>
          <a:xfrm>
            <a:off x="4756695" y="2924944"/>
            <a:ext cx="3960440" cy="310598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F36E604-A208-479D-83E5-0809A0F45B20}"/>
              </a:ext>
            </a:extLst>
          </p:cNvPr>
          <p:cNvSpPr/>
          <p:nvPr/>
        </p:nvSpPr>
        <p:spPr>
          <a:xfrm>
            <a:off x="5940152" y="4653136"/>
            <a:ext cx="432048" cy="1224136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D45D470-DE19-4D8D-A1C5-1E0283AC85DA}"/>
              </a:ext>
            </a:extLst>
          </p:cNvPr>
          <p:cNvGrpSpPr/>
          <p:nvPr/>
        </p:nvGrpSpPr>
        <p:grpSpPr>
          <a:xfrm>
            <a:off x="4839597" y="2924944"/>
            <a:ext cx="3883238" cy="3166158"/>
            <a:chOff x="4387306" y="2564904"/>
            <a:chExt cx="3807096" cy="304321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E706681-41DD-4CA7-86F6-F970F0C659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9" t="6184" r="5612"/>
            <a:stretch/>
          </p:blipFill>
          <p:spPr>
            <a:xfrm>
              <a:off x="4387306" y="2564904"/>
              <a:ext cx="3807096" cy="304321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229C1DD-8AEC-457B-9F86-B1E1941B8ABC}"/>
                </a:ext>
              </a:extLst>
            </p:cNvPr>
            <p:cNvSpPr/>
            <p:nvPr/>
          </p:nvSpPr>
          <p:spPr>
            <a:xfrm>
              <a:off x="4860032" y="2607129"/>
              <a:ext cx="3168352" cy="2622071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75397B3-2AA6-4460-B89A-AB3210B91779}"/>
              </a:ext>
            </a:extLst>
          </p:cNvPr>
          <p:cNvGrpSpPr/>
          <p:nvPr/>
        </p:nvGrpSpPr>
        <p:grpSpPr>
          <a:xfrm>
            <a:off x="7140139" y="3731190"/>
            <a:ext cx="954107" cy="554834"/>
            <a:chOff x="7109901" y="3709858"/>
            <a:chExt cx="954107" cy="554834"/>
          </a:xfrm>
        </p:grpSpPr>
        <p:sp>
          <p:nvSpPr>
            <p:cNvPr id="19" name="Arrow: Down 18">
              <a:extLst>
                <a:ext uri="{FF2B5EF4-FFF2-40B4-BE49-F238E27FC236}">
                  <a16:creationId xmlns:a16="http://schemas.microsoft.com/office/drawing/2014/main" id="{0E06FB65-92FD-4E49-A575-A7D5D09BA958}"/>
                </a:ext>
              </a:extLst>
            </p:cNvPr>
            <p:cNvSpPr/>
            <p:nvPr/>
          </p:nvSpPr>
          <p:spPr>
            <a:xfrm>
              <a:off x="7514947" y="3976660"/>
              <a:ext cx="72008" cy="28803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DAD4BFD-A19C-4900-B7A0-FC7FF5D673A6}"/>
                </a:ext>
              </a:extLst>
            </p:cNvPr>
            <p:cNvSpPr txBox="1"/>
            <p:nvPr/>
          </p:nvSpPr>
          <p:spPr>
            <a:xfrm>
              <a:off x="7109901" y="3709858"/>
              <a:ext cx="954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~1655 cm</a:t>
              </a:r>
              <a:r>
                <a:rPr lang="en-GB" sz="1200" baseline="30000" dirty="0"/>
                <a:t>-1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F8FB1A-9868-486B-A0BB-A8BA2E6044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73D796-56C2-40A5-91FB-2AFAAC8E2769}" type="slidenum">
              <a:rPr lang="en-GB" altLang="en-US" smtClean="0"/>
              <a:pPr>
                <a:defRPr/>
              </a:pPr>
              <a:t>7</a:t>
            </a:fld>
            <a:endParaRPr lang="en-GB" alt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9CAF875-436F-4368-BD64-B6AEFA7799F4}"/>
              </a:ext>
            </a:extLst>
          </p:cNvPr>
          <p:cNvGrpSpPr/>
          <p:nvPr/>
        </p:nvGrpSpPr>
        <p:grpSpPr>
          <a:xfrm>
            <a:off x="5783322" y="1386194"/>
            <a:ext cx="2979678" cy="2441448"/>
            <a:chOff x="5114568" y="1424981"/>
            <a:chExt cx="2979678" cy="244144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E607D48-AB06-4324-A7F0-1ED2CD0FE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06" b="8527"/>
            <a:stretch/>
          </p:blipFill>
          <p:spPr>
            <a:xfrm>
              <a:off x="5114568" y="1424981"/>
              <a:ext cx="2979678" cy="227892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90F99C1-8158-4545-B023-95F8CFB7AD52}"/>
                </a:ext>
              </a:extLst>
            </p:cNvPr>
            <p:cNvSpPr txBox="1"/>
            <p:nvPr/>
          </p:nvSpPr>
          <p:spPr>
            <a:xfrm>
              <a:off x="5154824" y="3635597"/>
              <a:ext cx="123710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/>
                <a:t>Yang et al. 2015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ECE4C0AB-17AD-48BA-9A2E-0D70CFF129F0}"/>
              </a:ext>
            </a:extLst>
          </p:cNvPr>
          <p:cNvSpPr/>
          <p:nvPr/>
        </p:nvSpPr>
        <p:spPr>
          <a:xfrm>
            <a:off x="5737457" y="2274291"/>
            <a:ext cx="2979678" cy="3102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068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6E9A2-6AD0-4DEB-A8D8-7B618F789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Influences on fibre morphology?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A19DA3-0F7C-4497-BC15-6658C1B5EB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73D796-56C2-40A5-91FB-2AFAAC8E2769}" type="slidenum">
              <a:rPr lang="en-GB" altLang="en-US" smtClean="0"/>
              <a:pPr>
                <a:defRPr/>
              </a:pPr>
              <a:t>8</a:t>
            </a:fld>
            <a:endParaRPr lang="en-GB" alt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3DAAFB7-11CC-4349-B5FF-B5D071F36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" r="6383"/>
          <a:stretch/>
        </p:blipFill>
        <p:spPr>
          <a:xfrm>
            <a:off x="323528" y="1396551"/>
            <a:ext cx="3627744" cy="247714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9E91700-1EAF-4322-87E4-3AA7552A4E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" r="6383"/>
          <a:stretch/>
        </p:blipFill>
        <p:spPr>
          <a:xfrm>
            <a:off x="5219007" y="1396551"/>
            <a:ext cx="3627744" cy="2477143"/>
          </a:xfrm>
          <a:prstGeom prst="rect">
            <a:avLst/>
          </a:prstGeom>
        </p:spPr>
      </p:pic>
      <p:pic>
        <p:nvPicPr>
          <p:cNvPr id="39" name="Content Placeholder 38">
            <a:extLst>
              <a:ext uri="{FF2B5EF4-FFF2-40B4-BE49-F238E27FC236}">
                <a16:creationId xmlns:a16="http://schemas.microsoft.com/office/drawing/2014/main" id="{C0160F5F-684D-4295-BB99-78CA124DB5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" r="6271"/>
          <a:stretch/>
        </p:blipFill>
        <p:spPr>
          <a:xfrm>
            <a:off x="2921496" y="3717032"/>
            <a:ext cx="3627744" cy="2477143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1382DE3-EC41-43C1-8236-FD786D7E1B4F}"/>
              </a:ext>
            </a:extLst>
          </p:cNvPr>
          <p:cNvGrpSpPr/>
          <p:nvPr/>
        </p:nvGrpSpPr>
        <p:grpSpPr>
          <a:xfrm>
            <a:off x="1475656" y="1771832"/>
            <a:ext cx="6151497" cy="3961424"/>
            <a:chOff x="1570182" y="1628800"/>
            <a:chExt cx="6151497" cy="39614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645C66F-C973-436B-A8B9-ED6BF3F4CD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" t="3492" r="5502"/>
            <a:stretch/>
          </p:blipFill>
          <p:spPr>
            <a:xfrm>
              <a:off x="1585093" y="1628800"/>
              <a:ext cx="6136586" cy="396142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24F7F36-200C-4427-85FF-19D8F7327D2C}"/>
                </a:ext>
              </a:extLst>
            </p:cNvPr>
            <p:cNvSpPr/>
            <p:nvPr/>
          </p:nvSpPr>
          <p:spPr>
            <a:xfrm>
              <a:off x="1570182" y="1629784"/>
              <a:ext cx="6151497" cy="3960440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64168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8E2F4-14F4-4E45-A8B0-FF5E432D9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ECEC5-F080-4331-A6AA-51DF90E8F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41" y="1945304"/>
            <a:ext cx="4032696" cy="4067175"/>
          </a:xfrm>
        </p:spPr>
        <p:txBody>
          <a:bodyPr/>
          <a:lstStyle/>
          <a:p>
            <a:r>
              <a:rPr lang="en-GB" dirty="0"/>
              <a:t>Further fibre characterisation</a:t>
            </a:r>
          </a:p>
          <a:p>
            <a:r>
              <a:rPr lang="en-GB" dirty="0"/>
              <a:t>Improve spinning protocols</a:t>
            </a:r>
          </a:p>
          <a:p>
            <a:r>
              <a:rPr lang="en-GB" dirty="0"/>
              <a:t>Fabrication of graphene/protein heterostructures for opto-electronic devices</a:t>
            </a:r>
          </a:p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EB159-7706-4F28-98DB-7EEC967AC6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73D796-56C2-40A5-91FB-2AFAAC8E2769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56922A-E274-4CAF-B206-B878B20AD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772816"/>
            <a:ext cx="4412362" cy="37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04270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lank 1">
      <a:dk1>
        <a:srgbClr val="003E72"/>
      </a:dk1>
      <a:lt1>
        <a:srgbClr val="FFFFFF"/>
      </a:lt1>
      <a:dk2>
        <a:srgbClr val="FFFFFF"/>
      </a:dk2>
      <a:lt2>
        <a:srgbClr val="00B3BE"/>
      </a:lt2>
      <a:accent1>
        <a:srgbClr val="0073CF"/>
      </a:accent1>
      <a:accent2>
        <a:srgbClr val="E37222"/>
      </a:accent2>
      <a:accent3>
        <a:srgbClr val="FFFFFF"/>
      </a:accent3>
      <a:accent4>
        <a:srgbClr val="003460"/>
      </a:accent4>
      <a:accent5>
        <a:srgbClr val="AABCE4"/>
      </a:accent5>
      <a:accent6>
        <a:srgbClr val="CE671E"/>
      </a:accent6>
      <a:hlink>
        <a:srgbClr val="58A618"/>
      </a:hlink>
      <a:folHlink>
        <a:srgbClr val="8E258D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3E72"/>
        </a:dk1>
        <a:lt1>
          <a:srgbClr val="FFFFFF"/>
        </a:lt1>
        <a:dk2>
          <a:srgbClr val="FFFFFF"/>
        </a:dk2>
        <a:lt2>
          <a:srgbClr val="00B3BE"/>
        </a:lt2>
        <a:accent1>
          <a:srgbClr val="0073CF"/>
        </a:accent1>
        <a:accent2>
          <a:srgbClr val="E37222"/>
        </a:accent2>
        <a:accent3>
          <a:srgbClr val="FFFFFF"/>
        </a:accent3>
        <a:accent4>
          <a:srgbClr val="003460"/>
        </a:accent4>
        <a:accent5>
          <a:srgbClr val="AABCE4"/>
        </a:accent5>
        <a:accent6>
          <a:srgbClr val="CE671E"/>
        </a:accent6>
        <a:hlink>
          <a:srgbClr val="58A618"/>
        </a:hlink>
        <a:folHlink>
          <a:srgbClr val="8E25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3E72"/>
        </a:dk1>
        <a:lt1>
          <a:srgbClr val="FFFFFF"/>
        </a:lt1>
        <a:dk2>
          <a:srgbClr val="FFFFFF"/>
        </a:dk2>
        <a:lt2>
          <a:srgbClr val="83AFB4"/>
        </a:lt2>
        <a:accent1>
          <a:srgbClr val="6AADE4"/>
        </a:accent1>
        <a:accent2>
          <a:srgbClr val="EFBD47"/>
        </a:accent2>
        <a:accent3>
          <a:srgbClr val="FFFFFF"/>
        </a:accent3>
        <a:accent4>
          <a:srgbClr val="003460"/>
        </a:accent4>
        <a:accent5>
          <a:srgbClr val="B9D3EF"/>
        </a:accent5>
        <a:accent6>
          <a:srgbClr val="D9AB3F"/>
        </a:accent6>
        <a:hlink>
          <a:srgbClr val="A8B400"/>
        </a:hlink>
        <a:folHlink>
          <a:srgbClr val="6A40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3E72"/>
        </a:dk1>
        <a:lt1>
          <a:srgbClr val="FFFFFF"/>
        </a:lt1>
        <a:dk2>
          <a:srgbClr val="FFFFFF"/>
        </a:dk2>
        <a:lt2>
          <a:srgbClr val="156570"/>
        </a:lt2>
        <a:accent1>
          <a:srgbClr val="003E72"/>
        </a:accent1>
        <a:accent2>
          <a:srgbClr val="C84E00"/>
        </a:accent2>
        <a:accent3>
          <a:srgbClr val="FFFFFF"/>
        </a:accent3>
        <a:accent4>
          <a:srgbClr val="003460"/>
        </a:accent4>
        <a:accent5>
          <a:srgbClr val="AAAFBC"/>
        </a:accent5>
        <a:accent6>
          <a:srgbClr val="B54600"/>
        </a:accent6>
        <a:hlink>
          <a:srgbClr val="435125"/>
        </a:hlink>
        <a:folHlink>
          <a:srgbClr val="412D5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3763</TotalTime>
  <Words>204</Words>
  <Application>Microsoft Office PowerPoint</Application>
  <PresentationFormat>On-screen Show (4:3)</PresentationFormat>
  <Paragraphs>57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Wingdings</vt:lpstr>
      <vt:lpstr>blank</vt:lpstr>
      <vt:lpstr>Functional and pathological amyloid proteins       </vt:lpstr>
      <vt:lpstr>The amyloid state and its formation</vt:lpstr>
      <vt:lpstr>Diversity of amyloid proteins</vt:lpstr>
      <vt:lpstr>Some principles of electrospinning</vt:lpstr>
      <vt:lpstr>A near-field electrospinning setup</vt:lpstr>
      <vt:lpstr>β-lactoglobulin as amyloid source</vt:lpstr>
      <vt:lpstr>Fibre characterisation II</vt:lpstr>
      <vt:lpstr>Influences on fibre morphology?</vt:lpstr>
      <vt:lpstr>Outlook</vt:lpstr>
      <vt:lpstr>Imaging of pathological amyloids</vt:lpstr>
      <vt:lpstr>Structured illumination microscopy</vt:lpstr>
      <vt:lpstr>An interferometric SIM design</vt:lpstr>
      <vt:lpstr>PowerPoint Presentation</vt:lpstr>
      <vt:lpstr>Next steps…</vt:lpstr>
      <vt:lpstr>Thank you!</vt:lpstr>
    </vt:vector>
  </TitlesOfParts>
  <Company>..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..</dc:creator>
  <cp:lastModifiedBy>Karen Scrivener</cp:lastModifiedBy>
  <cp:revision>414</cp:revision>
  <cp:lastPrinted>1601-01-01T00:00:00Z</cp:lastPrinted>
  <dcterms:created xsi:type="dcterms:W3CDTF">2008-03-27T10:29:55Z</dcterms:created>
  <dcterms:modified xsi:type="dcterms:W3CDTF">2018-08-16T07:58:15Z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