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5"/>
  </p:notesMasterIdLst>
  <p:handoutMasterIdLst>
    <p:handoutMasterId r:id="rId46"/>
  </p:handoutMasterIdLst>
  <p:sldIdLst>
    <p:sldId id="256" r:id="rId2"/>
    <p:sldId id="278" r:id="rId3"/>
    <p:sldId id="285" r:id="rId4"/>
    <p:sldId id="286" r:id="rId5"/>
    <p:sldId id="261" r:id="rId6"/>
    <p:sldId id="284" r:id="rId7"/>
    <p:sldId id="298" r:id="rId8"/>
    <p:sldId id="287" r:id="rId9"/>
    <p:sldId id="274" r:id="rId10"/>
    <p:sldId id="289" r:id="rId11"/>
    <p:sldId id="266" r:id="rId12"/>
    <p:sldId id="290" r:id="rId13"/>
    <p:sldId id="300" r:id="rId14"/>
    <p:sldId id="301" r:id="rId15"/>
    <p:sldId id="302" r:id="rId16"/>
    <p:sldId id="303" r:id="rId17"/>
    <p:sldId id="304" r:id="rId18"/>
    <p:sldId id="299" r:id="rId19"/>
    <p:sldId id="305" r:id="rId20"/>
    <p:sldId id="306" r:id="rId21"/>
    <p:sldId id="307" r:id="rId22"/>
    <p:sldId id="308" r:id="rId23"/>
    <p:sldId id="309" r:id="rId24"/>
    <p:sldId id="310" r:id="rId25"/>
    <p:sldId id="311" r:id="rId26"/>
    <p:sldId id="312" r:id="rId27"/>
    <p:sldId id="313" r:id="rId28"/>
    <p:sldId id="314" r:id="rId29"/>
    <p:sldId id="315" r:id="rId30"/>
    <p:sldId id="316" r:id="rId31"/>
    <p:sldId id="317" r:id="rId32"/>
    <p:sldId id="318" r:id="rId33"/>
    <p:sldId id="294" r:id="rId34"/>
    <p:sldId id="296" r:id="rId35"/>
    <p:sldId id="273" r:id="rId36"/>
    <p:sldId id="269" r:id="rId37"/>
    <p:sldId id="272" r:id="rId38"/>
    <p:sldId id="271" r:id="rId39"/>
    <p:sldId id="267" r:id="rId40"/>
    <p:sldId id="263" r:id="rId41"/>
    <p:sldId id="260" r:id="rId42"/>
    <p:sldId id="259" r:id="rId43"/>
    <p:sldId id="25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F2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44" autoAdjust="0"/>
    <p:restoredTop sz="88869" autoAdjust="0"/>
  </p:normalViewPr>
  <p:slideViewPr>
    <p:cSldViewPr snapToGrid="0">
      <p:cViewPr varScale="1">
        <p:scale>
          <a:sx n="102" d="100"/>
          <a:sy n="102" d="100"/>
        </p:scale>
        <p:origin x="864" y="102"/>
      </p:cViewPr>
      <p:guideLst/>
    </p:cSldViewPr>
  </p:slideViewPr>
  <p:notesTextViewPr>
    <p:cViewPr>
      <p:scale>
        <a:sx n="1" d="1"/>
        <a:sy n="1" d="1"/>
      </p:scale>
      <p:origin x="0" y="0"/>
    </p:cViewPr>
  </p:notesTextViewPr>
  <p:notesViewPr>
    <p:cSldViewPr snapToGrid="0">
      <p:cViewPr varScale="1">
        <p:scale>
          <a:sx n="56" d="100"/>
          <a:sy n="56" d="100"/>
        </p:scale>
        <p:origin x="2856"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923D5E8-E3EE-42D1-B0C8-F9D9DC356A71}" type="datetimeFigureOut">
              <a:rPr lang="en-GB" smtClean="0"/>
              <a:t>11/10/2018</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C8CA7C-98E7-4BA3-B793-AC53E7F26EEC}" type="slidenum">
              <a:rPr lang="en-GB" smtClean="0"/>
              <a:t>‹#›</a:t>
            </a:fld>
            <a:endParaRPr lang="en-GB"/>
          </a:p>
        </p:txBody>
      </p:sp>
    </p:spTree>
    <p:extLst>
      <p:ext uri="{BB962C8B-B14F-4D97-AF65-F5344CB8AC3E}">
        <p14:creationId xmlns:p14="http://schemas.microsoft.com/office/powerpoint/2010/main" val="6966909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869E7A-2E3A-4547-8345-45CF7EA7EC16}" type="datetimeFigureOut">
              <a:rPr lang="en-GB" smtClean="0"/>
              <a:t>11/10/2018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574F26-F83D-4D3D-8A02-B7FCA7F5CF01}" type="slidenum">
              <a:rPr lang="en-GB" smtClean="0"/>
              <a:t>‹#›</a:t>
            </a:fld>
            <a:endParaRPr lang="en-GB"/>
          </a:p>
        </p:txBody>
      </p:sp>
    </p:spTree>
    <p:extLst>
      <p:ext uri="{BB962C8B-B14F-4D97-AF65-F5344CB8AC3E}">
        <p14:creationId xmlns:p14="http://schemas.microsoft.com/office/powerpoint/2010/main" val="3666670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Hi everyone, I’m Sammy and my</a:t>
            </a:r>
            <a:r>
              <a:rPr lang="en-GB" baseline="0" dirty="0" smtClean="0"/>
              <a:t> </a:t>
            </a:r>
            <a:r>
              <a:rPr lang="en-GB" baseline="0" dirty="0" err="1" smtClean="0"/>
              <a:t>phd</a:t>
            </a:r>
            <a:r>
              <a:rPr lang="en-GB" baseline="0" dirty="0" smtClean="0"/>
              <a:t> is about developing infrared sensors using carbon nanotubes, one of the most common applications of infrared sensing is thermal. </a:t>
            </a:r>
            <a:endParaRPr lang="en-GB" dirty="0"/>
          </a:p>
        </p:txBody>
      </p:sp>
      <p:sp>
        <p:nvSpPr>
          <p:cNvPr id="4" name="Slide Number Placeholder 3"/>
          <p:cNvSpPr>
            <a:spLocks noGrp="1"/>
          </p:cNvSpPr>
          <p:nvPr>
            <p:ph type="sldNum" sz="quarter" idx="10"/>
          </p:nvPr>
        </p:nvSpPr>
        <p:spPr/>
        <p:txBody>
          <a:bodyPr/>
          <a:lstStyle/>
          <a:p>
            <a:fld id="{FC574F26-F83D-4D3D-8A02-B7FCA7F5CF01}" type="slidenum">
              <a:rPr lang="en-GB" smtClean="0"/>
              <a:t>1</a:t>
            </a:fld>
            <a:endParaRPr lang="en-GB"/>
          </a:p>
        </p:txBody>
      </p:sp>
    </p:spTree>
    <p:extLst>
      <p:ext uri="{BB962C8B-B14F-4D97-AF65-F5344CB8AC3E}">
        <p14:creationId xmlns:p14="http://schemas.microsoft.com/office/powerpoint/2010/main" val="3581036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how do you grow nanotubes? It’s very similar to growing</a:t>
            </a:r>
            <a:r>
              <a:rPr lang="en-GB" baseline="0" dirty="0" smtClean="0"/>
              <a:t> a plan, first you need a soil, in our case we have two different soils – red one and green one, after that we need to put the seeds which is the catalyst (yellow in our schematic), after that we keep them warm at around 800 degrees and we feed them various gasses and from the catalysts we start seeing forests of carbon nanotubes. Something very interesting happens if you plant seeds on two different soils </a:t>
            </a:r>
            <a:endParaRPr lang="en-GB" dirty="0"/>
          </a:p>
        </p:txBody>
      </p:sp>
      <p:sp>
        <p:nvSpPr>
          <p:cNvPr id="4" name="Slide Number Placeholder 3"/>
          <p:cNvSpPr>
            <a:spLocks noGrp="1"/>
          </p:cNvSpPr>
          <p:nvPr>
            <p:ph type="sldNum" sz="quarter" idx="10"/>
          </p:nvPr>
        </p:nvSpPr>
        <p:spPr/>
        <p:txBody>
          <a:bodyPr/>
          <a:lstStyle/>
          <a:p>
            <a:fld id="{FC574F26-F83D-4D3D-8A02-B7FCA7F5CF01}" type="slidenum">
              <a:rPr lang="en-GB" smtClean="0"/>
              <a:t>11</a:t>
            </a:fld>
            <a:endParaRPr lang="en-GB"/>
          </a:p>
        </p:txBody>
      </p:sp>
    </p:spTree>
    <p:extLst>
      <p:ext uri="{BB962C8B-B14F-4D97-AF65-F5344CB8AC3E}">
        <p14:creationId xmlns:p14="http://schemas.microsoft.com/office/powerpoint/2010/main" val="3105143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Talk about</a:t>
            </a:r>
            <a:r>
              <a:rPr lang="en-GB" baseline="0" dirty="0" smtClean="0"/>
              <a:t> the advantages of the bridges </a:t>
            </a:r>
            <a:endParaRPr lang="en-GB" dirty="0"/>
          </a:p>
        </p:txBody>
      </p:sp>
      <p:sp>
        <p:nvSpPr>
          <p:cNvPr id="4" name="Slide Number Placeholder 3"/>
          <p:cNvSpPr>
            <a:spLocks noGrp="1"/>
          </p:cNvSpPr>
          <p:nvPr>
            <p:ph type="sldNum" sz="quarter" idx="10"/>
          </p:nvPr>
        </p:nvSpPr>
        <p:spPr/>
        <p:txBody>
          <a:bodyPr/>
          <a:lstStyle/>
          <a:p>
            <a:fld id="{FC574F26-F83D-4D3D-8A02-B7FCA7F5CF01}" type="slidenum">
              <a:rPr lang="en-GB" smtClean="0"/>
              <a:t>39</a:t>
            </a:fld>
            <a:endParaRPr lang="en-GB"/>
          </a:p>
        </p:txBody>
      </p:sp>
    </p:spTree>
    <p:extLst>
      <p:ext uri="{BB962C8B-B14F-4D97-AF65-F5344CB8AC3E}">
        <p14:creationId xmlns:p14="http://schemas.microsoft.com/office/powerpoint/2010/main" val="2130581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C574F26-F83D-4D3D-8A02-B7FCA7F5CF01}" type="slidenum">
              <a:rPr lang="en-GB" smtClean="0"/>
              <a:t>40</a:t>
            </a:fld>
            <a:endParaRPr lang="en-GB"/>
          </a:p>
        </p:txBody>
      </p:sp>
    </p:spTree>
    <p:extLst>
      <p:ext uri="{BB962C8B-B14F-4D97-AF65-F5344CB8AC3E}">
        <p14:creationId xmlns:p14="http://schemas.microsoft.com/office/powerpoint/2010/main" val="3355276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Two different</a:t>
            </a:r>
            <a:r>
              <a:rPr lang="en-GB" baseline="0" dirty="0" smtClean="0"/>
              <a:t> types, initially cooled IR sensors, </a:t>
            </a:r>
            <a:endParaRPr lang="en-GB" dirty="0"/>
          </a:p>
        </p:txBody>
      </p:sp>
      <p:sp>
        <p:nvSpPr>
          <p:cNvPr id="4" name="Slide Number Placeholder 3"/>
          <p:cNvSpPr>
            <a:spLocks noGrp="1"/>
          </p:cNvSpPr>
          <p:nvPr>
            <p:ph type="sldNum" sz="quarter" idx="10"/>
          </p:nvPr>
        </p:nvSpPr>
        <p:spPr/>
        <p:txBody>
          <a:bodyPr/>
          <a:lstStyle/>
          <a:p>
            <a:fld id="{FC574F26-F83D-4D3D-8A02-B7FCA7F5CF01}" type="slidenum">
              <a:rPr lang="en-GB" smtClean="0"/>
              <a:t>41</a:t>
            </a:fld>
            <a:endParaRPr lang="en-GB"/>
          </a:p>
        </p:txBody>
      </p:sp>
    </p:spTree>
    <p:extLst>
      <p:ext uri="{BB962C8B-B14F-4D97-AF65-F5344CB8AC3E}">
        <p14:creationId xmlns:p14="http://schemas.microsoft.com/office/powerpoint/2010/main" val="1902964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Applications …</a:t>
            </a:r>
            <a:endParaRPr lang="en-GB" dirty="0"/>
          </a:p>
        </p:txBody>
      </p:sp>
      <p:sp>
        <p:nvSpPr>
          <p:cNvPr id="4" name="Slide Number Placeholder 3"/>
          <p:cNvSpPr>
            <a:spLocks noGrp="1"/>
          </p:cNvSpPr>
          <p:nvPr>
            <p:ph type="sldNum" sz="quarter" idx="10"/>
          </p:nvPr>
        </p:nvSpPr>
        <p:spPr/>
        <p:txBody>
          <a:bodyPr/>
          <a:lstStyle/>
          <a:p>
            <a:fld id="{FC574F26-F83D-4D3D-8A02-B7FCA7F5CF01}" type="slidenum">
              <a:rPr lang="en-GB" smtClean="0"/>
              <a:t>42</a:t>
            </a:fld>
            <a:endParaRPr lang="en-GB"/>
          </a:p>
        </p:txBody>
      </p:sp>
    </p:spTree>
    <p:extLst>
      <p:ext uri="{BB962C8B-B14F-4D97-AF65-F5344CB8AC3E}">
        <p14:creationId xmlns:p14="http://schemas.microsoft.com/office/powerpoint/2010/main" val="2365156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Every object above</a:t>
            </a:r>
            <a:r>
              <a:rPr lang="en-GB" baseline="0" dirty="0" smtClean="0"/>
              <a:t> 0 K emits EM, the intensity of the radiation is a function of the temperature of the object and the wavelength of the radiation </a:t>
            </a:r>
            <a:endParaRPr lang="en-GB" dirty="0"/>
          </a:p>
        </p:txBody>
      </p:sp>
      <p:sp>
        <p:nvSpPr>
          <p:cNvPr id="4" name="Slide Number Placeholder 3"/>
          <p:cNvSpPr>
            <a:spLocks noGrp="1"/>
          </p:cNvSpPr>
          <p:nvPr>
            <p:ph type="sldNum" sz="quarter" idx="10"/>
          </p:nvPr>
        </p:nvSpPr>
        <p:spPr/>
        <p:txBody>
          <a:bodyPr/>
          <a:lstStyle/>
          <a:p>
            <a:fld id="{FC574F26-F83D-4D3D-8A02-B7FCA7F5CF01}" type="slidenum">
              <a:rPr lang="en-GB" smtClean="0"/>
              <a:t>43</a:t>
            </a:fld>
            <a:endParaRPr lang="en-GB"/>
          </a:p>
        </p:txBody>
      </p:sp>
    </p:spTree>
    <p:extLst>
      <p:ext uri="{BB962C8B-B14F-4D97-AF65-F5344CB8AC3E}">
        <p14:creationId xmlns:p14="http://schemas.microsoft.com/office/powerpoint/2010/main" val="827155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Imagine you are an autonomous vehicle and this is what you see during the night, obviously there is not much information there, however if you look at the infrared spectrum, there is so much more. </a:t>
            </a:r>
            <a:endParaRPr lang="en-GB" dirty="0"/>
          </a:p>
        </p:txBody>
      </p:sp>
      <p:sp>
        <p:nvSpPr>
          <p:cNvPr id="4" name="Slide Number Placeholder 3"/>
          <p:cNvSpPr>
            <a:spLocks noGrp="1"/>
          </p:cNvSpPr>
          <p:nvPr>
            <p:ph type="sldNum" sz="quarter" idx="10"/>
          </p:nvPr>
        </p:nvSpPr>
        <p:spPr/>
        <p:txBody>
          <a:bodyPr/>
          <a:lstStyle/>
          <a:p>
            <a:fld id="{FC574F26-F83D-4D3D-8A02-B7FCA7F5CF01}" type="slidenum">
              <a:rPr lang="en-GB" smtClean="0"/>
              <a:t>2</a:t>
            </a:fld>
            <a:endParaRPr lang="en-GB"/>
          </a:p>
        </p:txBody>
      </p:sp>
    </p:spTree>
    <p:extLst>
      <p:ext uri="{BB962C8B-B14F-4D97-AF65-F5344CB8AC3E}">
        <p14:creationId xmlns:p14="http://schemas.microsoft.com/office/powerpoint/2010/main" val="2228947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a:t>
            </a:r>
            <a:r>
              <a:rPr lang="en-GB" baseline="0" dirty="0" smtClean="0"/>
              <a:t>why is there more information in the second photo, it turns out that every object that has a temperature above 0 K, emits energy in the infrared band, so the second image is created by measuring the temperature of the object ahead which is invariant of lighting conditions. </a:t>
            </a:r>
            <a:endParaRPr lang="en-GB" dirty="0"/>
          </a:p>
        </p:txBody>
      </p:sp>
      <p:sp>
        <p:nvSpPr>
          <p:cNvPr id="4" name="Slide Number Placeholder 3"/>
          <p:cNvSpPr>
            <a:spLocks noGrp="1"/>
          </p:cNvSpPr>
          <p:nvPr>
            <p:ph type="sldNum" sz="quarter" idx="10"/>
          </p:nvPr>
        </p:nvSpPr>
        <p:spPr/>
        <p:txBody>
          <a:bodyPr/>
          <a:lstStyle/>
          <a:p>
            <a:fld id="{FC574F26-F83D-4D3D-8A02-B7FCA7F5CF01}" type="slidenum">
              <a:rPr lang="en-GB" smtClean="0"/>
              <a:t>3</a:t>
            </a:fld>
            <a:endParaRPr lang="en-GB"/>
          </a:p>
        </p:txBody>
      </p:sp>
    </p:spTree>
    <p:extLst>
      <p:ext uri="{BB962C8B-B14F-4D97-AF65-F5344CB8AC3E}">
        <p14:creationId xmlns:p14="http://schemas.microsoft.com/office/powerpoint/2010/main" val="3337932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Infrared radiation is also know as</a:t>
            </a:r>
            <a:r>
              <a:rPr lang="en-GB" baseline="0" dirty="0" smtClean="0"/>
              <a:t> thermal radiation, if we have an object that absorbs the infrared radiation, then it’s temperature would increase. If our object also changes its electrical properties with the increase of temperature, then we can relate the temperature change to the infrared radiation. One way to construct such device is shown on the figure, you have an IR absorbing membrane and a thermistor which are attached through very thin legs to two electrodes, the reason why the membrane is suspended is so that the temperature change stays in the membrane and is not dissipated to the substrate. In the case of my devices, the CNTs would both function as an IR absorbing membrane and a thermistor. </a:t>
            </a:r>
            <a:endParaRPr lang="en-GB" dirty="0"/>
          </a:p>
        </p:txBody>
      </p:sp>
      <p:sp>
        <p:nvSpPr>
          <p:cNvPr id="4" name="Slide Number Placeholder 3"/>
          <p:cNvSpPr>
            <a:spLocks noGrp="1"/>
          </p:cNvSpPr>
          <p:nvPr>
            <p:ph type="sldNum" sz="quarter" idx="10"/>
          </p:nvPr>
        </p:nvSpPr>
        <p:spPr/>
        <p:txBody>
          <a:bodyPr/>
          <a:lstStyle/>
          <a:p>
            <a:fld id="{FC574F26-F83D-4D3D-8A02-B7FCA7F5CF01}" type="slidenum">
              <a:rPr lang="en-GB" smtClean="0"/>
              <a:t>5</a:t>
            </a:fld>
            <a:endParaRPr lang="en-GB"/>
          </a:p>
        </p:txBody>
      </p:sp>
    </p:spTree>
    <p:extLst>
      <p:ext uri="{BB962C8B-B14F-4D97-AF65-F5344CB8AC3E}">
        <p14:creationId xmlns:p14="http://schemas.microsoft.com/office/powerpoint/2010/main" val="2982546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 Kate mentioned previously,</a:t>
            </a:r>
            <a:r>
              <a:rPr lang="en-GB" baseline="0" dirty="0" smtClean="0"/>
              <a:t> CNTs are amazing materials that can be used in variety of applications, the properties in which I am interested is basically all of them. </a:t>
            </a:r>
            <a:endParaRPr lang="en-GB" dirty="0"/>
          </a:p>
        </p:txBody>
      </p:sp>
      <p:sp>
        <p:nvSpPr>
          <p:cNvPr id="4" name="Slide Number Placeholder 3"/>
          <p:cNvSpPr>
            <a:spLocks noGrp="1"/>
          </p:cNvSpPr>
          <p:nvPr>
            <p:ph type="sldNum" sz="quarter" idx="10"/>
          </p:nvPr>
        </p:nvSpPr>
        <p:spPr/>
        <p:txBody>
          <a:bodyPr/>
          <a:lstStyle/>
          <a:p>
            <a:fld id="{FC574F26-F83D-4D3D-8A02-B7FCA7F5CF01}" type="slidenum">
              <a:rPr lang="en-GB" smtClean="0"/>
              <a:t>6</a:t>
            </a:fld>
            <a:endParaRPr lang="en-GB"/>
          </a:p>
        </p:txBody>
      </p:sp>
    </p:spTree>
    <p:extLst>
      <p:ext uri="{BB962C8B-B14F-4D97-AF65-F5344CB8AC3E}">
        <p14:creationId xmlns:p14="http://schemas.microsoft.com/office/powerpoint/2010/main" val="1338626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The reason why CNTs can make good IR sensors is</a:t>
            </a:r>
            <a:r>
              <a:rPr lang="en-GB" baseline="0" dirty="0"/>
              <a:t> the following, they have excellent IR absorption. In addition, they have low thermal mass which means that the response time of my sensors can be very low and finally we can structure them in 3D shapes thus maximising the absorption area. </a:t>
            </a:r>
            <a:endParaRPr lang="en-GB" dirty="0"/>
          </a:p>
        </p:txBody>
      </p:sp>
      <p:sp>
        <p:nvSpPr>
          <p:cNvPr id="4" name="Slide Number Placeholder 3"/>
          <p:cNvSpPr>
            <a:spLocks noGrp="1"/>
          </p:cNvSpPr>
          <p:nvPr>
            <p:ph type="sldNum" sz="quarter" idx="10"/>
          </p:nvPr>
        </p:nvSpPr>
        <p:spPr/>
        <p:txBody>
          <a:bodyPr/>
          <a:lstStyle/>
          <a:p>
            <a:fld id="{FC574F26-F83D-4D3D-8A02-B7FCA7F5CF01}" type="slidenum">
              <a:rPr lang="en-GB" smtClean="0"/>
              <a:t>7</a:t>
            </a:fld>
            <a:endParaRPr lang="en-GB"/>
          </a:p>
        </p:txBody>
      </p:sp>
    </p:spTree>
    <p:extLst>
      <p:ext uri="{BB962C8B-B14F-4D97-AF65-F5344CB8AC3E}">
        <p14:creationId xmlns:p14="http://schemas.microsoft.com/office/powerpoint/2010/main" val="2351966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is some progress on CNT infrared sensor but most work</a:t>
            </a:r>
            <a:r>
              <a:rPr lang="en-GB" baseline="0" dirty="0" smtClean="0"/>
              <a:t> has been done as a proof of concept and is not easily scalable. You can see some of the crude devices here. </a:t>
            </a:r>
            <a:endParaRPr lang="en-GB" dirty="0"/>
          </a:p>
        </p:txBody>
      </p:sp>
      <p:sp>
        <p:nvSpPr>
          <p:cNvPr id="4" name="Slide Number Placeholder 3"/>
          <p:cNvSpPr>
            <a:spLocks noGrp="1"/>
          </p:cNvSpPr>
          <p:nvPr>
            <p:ph type="sldNum" sz="quarter" idx="10"/>
          </p:nvPr>
        </p:nvSpPr>
        <p:spPr/>
        <p:txBody>
          <a:bodyPr/>
          <a:lstStyle/>
          <a:p>
            <a:fld id="{FC574F26-F83D-4D3D-8A02-B7FCA7F5CF01}" type="slidenum">
              <a:rPr lang="en-GB" smtClean="0"/>
              <a:t>8</a:t>
            </a:fld>
            <a:endParaRPr lang="en-GB"/>
          </a:p>
        </p:txBody>
      </p:sp>
    </p:spTree>
    <p:extLst>
      <p:ext uri="{BB962C8B-B14F-4D97-AF65-F5344CB8AC3E}">
        <p14:creationId xmlns:p14="http://schemas.microsoft.com/office/powerpoint/2010/main" val="1034364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a:t>
            </a:r>
            <a:r>
              <a:rPr lang="en-GB" baseline="0" dirty="0" smtClean="0"/>
              <a:t> </a:t>
            </a:r>
            <a:r>
              <a:rPr lang="en-GB" dirty="0" smtClean="0"/>
              <a:t>envision the final device to look something like where we have an array of individual sensors </a:t>
            </a:r>
            <a:endParaRPr lang="en-GB" dirty="0"/>
          </a:p>
        </p:txBody>
      </p:sp>
      <p:sp>
        <p:nvSpPr>
          <p:cNvPr id="4" name="Slide Number Placeholder 3"/>
          <p:cNvSpPr>
            <a:spLocks noGrp="1"/>
          </p:cNvSpPr>
          <p:nvPr>
            <p:ph type="sldNum" sz="quarter" idx="10"/>
          </p:nvPr>
        </p:nvSpPr>
        <p:spPr/>
        <p:txBody>
          <a:bodyPr/>
          <a:lstStyle/>
          <a:p>
            <a:fld id="{FC574F26-F83D-4D3D-8A02-B7FCA7F5CF01}" type="slidenum">
              <a:rPr lang="en-GB" smtClean="0"/>
              <a:t>9</a:t>
            </a:fld>
            <a:endParaRPr lang="en-GB"/>
          </a:p>
        </p:txBody>
      </p:sp>
    </p:spTree>
    <p:extLst>
      <p:ext uri="{BB962C8B-B14F-4D97-AF65-F5344CB8AC3E}">
        <p14:creationId xmlns:p14="http://schemas.microsoft.com/office/powerpoint/2010/main" val="4275890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order</a:t>
            </a:r>
            <a:r>
              <a:rPr lang="en-GB" baseline="0" dirty="0" smtClean="0"/>
              <a:t> to fabricate the devices, we have to use lithography techniques, I won’t go into detail on how photolithography works but the first I had to do was to design a mask. The mask is essentially the blueprint for my devices, after I have the blueprint I would expose the patterns on silicon wafer and grow the carbon nanotubes. </a:t>
            </a:r>
            <a:endParaRPr lang="en-GB" dirty="0"/>
          </a:p>
        </p:txBody>
      </p:sp>
      <p:sp>
        <p:nvSpPr>
          <p:cNvPr id="4" name="Slide Number Placeholder 3"/>
          <p:cNvSpPr>
            <a:spLocks noGrp="1"/>
          </p:cNvSpPr>
          <p:nvPr>
            <p:ph type="sldNum" sz="quarter" idx="10"/>
          </p:nvPr>
        </p:nvSpPr>
        <p:spPr/>
        <p:txBody>
          <a:bodyPr/>
          <a:lstStyle/>
          <a:p>
            <a:fld id="{FC574F26-F83D-4D3D-8A02-B7FCA7F5CF01}" type="slidenum">
              <a:rPr lang="en-GB" smtClean="0"/>
              <a:t>10</a:t>
            </a:fld>
            <a:endParaRPr lang="en-GB"/>
          </a:p>
        </p:txBody>
      </p:sp>
    </p:spTree>
    <p:extLst>
      <p:ext uri="{BB962C8B-B14F-4D97-AF65-F5344CB8AC3E}">
        <p14:creationId xmlns:p14="http://schemas.microsoft.com/office/powerpoint/2010/main" val="1936484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D03978D-9BDE-4FFC-A635-678D7F26C841}" type="datetime1">
              <a:rPr lang="en-GB" smtClean="0"/>
              <a:t>11/10/2018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30F8D0C6-C91E-4B41-A751-9F3BA6AC0EDC}" type="slidenum">
              <a:rPr lang="en-GB" smtClean="0"/>
              <a:pPr/>
              <a:t>‹#›</a:t>
            </a:fld>
            <a:endParaRPr lang="en-GB" dirty="0"/>
          </a:p>
        </p:txBody>
      </p:sp>
    </p:spTree>
    <p:extLst>
      <p:ext uri="{BB962C8B-B14F-4D97-AF65-F5344CB8AC3E}">
        <p14:creationId xmlns:p14="http://schemas.microsoft.com/office/powerpoint/2010/main" val="61945770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49A05E4-73EC-4865-BB98-77B0DE26E389}" type="datetime1">
              <a:rPr lang="en-GB" smtClean="0"/>
              <a:t>11/10/2018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0F8D0C6-C91E-4B41-A751-9F3BA6AC0EDC}" type="slidenum">
              <a:rPr lang="en-GB" smtClean="0"/>
              <a:t>‹#›</a:t>
            </a:fld>
            <a:endParaRPr lang="en-GB"/>
          </a:p>
        </p:txBody>
      </p:sp>
    </p:spTree>
    <p:extLst>
      <p:ext uri="{BB962C8B-B14F-4D97-AF65-F5344CB8AC3E}">
        <p14:creationId xmlns:p14="http://schemas.microsoft.com/office/powerpoint/2010/main" val="3366375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4819CEF-DCF6-4628-9B46-19CEC0241AC2}" type="datetime1">
              <a:rPr lang="en-GB" smtClean="0"/>
              <a:t>11/10/2018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0F8D0C6-C91E-4B41-A751-9F3BA6AC0EDC}" type="slidenum">
              <a:rPr lang="en-GB" smtClean="0"/>
              <a:t>‹#›</a:t>
            </a:fld>
            <a:endParaRPr lang="en-GB"/>
          </a:p>
        </p:txBody>
      </p:sp>
    </p:spTree>
    <p:extLst>
      <p:ext uri="{BB962C8B-B14F-4D97-AF65-F5344CB8AC3E}">
        <p14:creationId xmlns:p14="http://schemas.microsoft.com/office/powerpoint/2010/main" val="1060225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6300001"/>
            <a:ext cx="12192000" cy="558000"/>
          </a:xfrm>
          <a:prstGeom prst="rect">
            <a:avLst/>
          </a:prstGeom>
          <a:solidFill>
            <a:srgbClr val="212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0" y="-111393"/>
            <a:ext cx="12192000" cy="1325563"/>
          </a:xfrm>
        </p:spPr>
        <p:txBody>
          <a:bodyPr/>
          <a:lstStyle>
            <a:lvl1pPr algn="ctr">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F1DAD44-12D5-4711-96C1-B8F881B7F3C7}" type="datetime1">
              <a:rPr lang="en-GB" smtClean="0"/>
              <a:t>11/10/2018</a:t>
            </a:fld>
            <a:endParaRPr lang="en-GB"/>
          </a:p>
        </p:txBody>
      </p:sp>
      <p:sp>
        <p:nvSpPr>
          <p:cNvPr id="5" name="Footer Placeholder 4"/>
          <p:cNvSpPr>
            <a:spLocks noGrp="1"/>
          </p:cNvSpPr>
          <p:nvPr>
            <p:ph type="ftr" sz="quarter" idx="11"/>
          </p:nvPr>
        </p:nvSpPr>
        <p:spPr/>
        <p:txBody>
          <a:bodyPr/>
          <a:lstStyle/>
          <a:p>
            <a:endParaRPr lang="en-GB"/>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812" y="6428373"/>
            <a:ext cx="1647604" cy="331202"/>
          </a:xfrm>
          <a:prstGeom prst="rect">
            <a:avLst/>
          </a:prstGeom>
        </p:spPr>
      </p:pic>
      <p:sp>
        <p:nvSpPr>
          <p:cNvPr id="9" name="Trapezoid 8"/>
          <p:cNvSpPr/>
          <p:nvPr userDrawn="1"/>
        </p:nvSpPr>
        <p:spPr>
          <a:xfrm rot="10800000">
            <a:off x="2550096" y="6300000"/>
            <a:ext cx="2033736" cy="558000"/>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97E2A4DC-F034-4861-84E4-DC8A8197520F}"/>
              </a:ext>
            </a:extLst>
          </p:cNvPr>
          <p:cNvPicPr>
            <a:picLocks noChangeAspect="1"/>
          </p:cNvPicPr>
          <p:nvPr userDrawn="1"/>
        </p:nvPicPr>
        <p:blipFill>
          <a:blip r:embed="rId3"/>
          <a:stretch>
            <a:fillRect/>
          </a:stretch>
        </p:blipFill>
        <p:spPr>
          <a:xfrm>
            <a:off x="2731881" y="6399049"/>
            <a:ext cx="1670166" cy="335252"/>
          </a:xfrm>
          <a:prstGeom prst="rect">
            <a:avLst/>
          </a:prstGeom>
        </p:spPr>
      </p:pic>
      <p:sp>
        <p:nvSpPr>
          <p:cNvPr id="11" name="Freeform 10"/>
          <p:cNvSpPr/>
          <p:nvPr userDrawn="1"/>
        </p:nvSpPr>
        <p:spPr>
          <a:xfrm>
            <a:off x="9855200" y="6300000"/>
            <a:ext cx="2336800" cy="558000"/>
          </a:xfrm>
          <a:custGeom>
            <a:avLst/>
            <a:gdLst>
              <a:gd name="connsiteX0" fmla="*/ 139500 w 1835696"/>
              <a:gd name="connsiteY0" fmla="*/ 0 h 558000"/>
              <a:gd name="connsiteX1" fmla="*/ 1835696 w 1835696"/>
              <a:gd name="connsiteY1" fmla="*/ 0 h 558000"/>
              <a:gd name="connsiteX2" fmla="*/ 1835696 w 1835696"/>
              <a:gd name="connsiteY2" fmla="*/ 558000 h 558000"/>
              <a:gd name="connsiteX3" fmla="*/ 0 w 1835696"/>
              <a:gd name="connsiteY3" fmla="*/ 558000 h 558000"/>
              <a:gd name="connsiteX4" fmla="*/ 139500 w 1835696"/>
              <a:gd name="connsiteY4" fmla="*/ 0 h 5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5696" h="558000">
                <a:moveTo>
                  <a:pt x="139500" y="0"/>
                </a:moveTo>
                <a:lnTo>
                  <a:pt x="1835696" y="0"/>
                </a:lnTo>
                <a:lnTo>
                  <a:pt x="1835696" y="558000"/>
                </a:lnTo>
                <a:lnTo>
                  <a:pt x="0" y="558000"/>
                </a:lnTo>
                <a:lnTo>
                  <a:pt x="1395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92435" y="6364866"/>
            <a:ext cx="1224111" cy="423552"/>
          </a:xfrm>
          <a:prstGeom prst="rect">
            <a:avLst/>
          </a:prstGeom>
        </p:spPr>
      </p:pic>
      <p:sp>
        <p:nvSpPr>
          <p:cNvPr id="6" name="Slide Number Placeholder 5"/>
          <p:cNvSpPr>
            <a:spLocks noGrp="1"/>
          </p:cNvSpPr>
          <p:nvPr>
            <p:ph type="sldNum" sz="quarter" idx="12"/>
          </p:nvPr>
        </p:nvSpPr>
        <p:spPr>
          <a:xfrm>
            <a:off x="9169400" y="6369176"/>
            <a:ext cx="2743200" cy="365125"/>
          </a:xfrm>
        </p:spPr>
        <p:txBody>
          <a:bodyPr/>
          <a:lstStyle/>
          <a:p>
            <a:fld id="{30F8D0C6-C91E-4B41-A751-9F3BA6AC0EDC}" type="slidenum">
              <a:rPr lang="en-GB" smtClean="0"/>
              <a:t>‹#›</a:t>
            </a:fld>
            <a:endParaRPr lang="en-GB" dirty="0"/>
          </a:p>
        </p:txBody>
      </p:sp>
    </p:spTree>
    <p:extLst>
      <p:ext uri="{BB962C8B-B14F-4D97-AF65-F5344CB8AC3E}">
        <p14:creationId xmlns:p14="http://schemas.microsoft.com/office/powerpoint/2010/main" val="171235265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1FAAB30-B3DA-4EF5-A4B4-D28A7BFFBC9D}" type="datetime1">
              <a:rPr lang="en-GB" smtClean="0"/>
              <a:t>11/10/2018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0F8D0C6-C91E-4B41-A751-9F3BA6AC0EDC}" type="slidenum">
              <a:rPr lang="en-GB" smtClean="0"/>
              <a:t>‹#›</a:t>
            </a:fld>
            <a:endParaRPr lang="en-GB"/>
          </a:p>
        </p:txBody>
      </p:sp>
    </p:spTree>
    <p:extLst>
      <p:ext uri="{BB962C8B-B14F-4D97-AF65-F5344CB8AC3E}">
        <p14:creationId xmlns:p14="http://schemas.microsoft.com/office/powerpoint/2010/main" val="256658037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9163A0B-2C51-430F-8958-65641C9F389C}" type="datetime1">
              <a:rPr lang="en-GB" smtClean="0"/>
              <a:t>11/10/2018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0F8D0C6-C91E-4B41-A751-9F3BA6AC0EDC}" type="slidenum">
              <a:rPr lang="en-GB" smtClean="0"/>
              <a:t>‹#›</a:t>
            </a:fld>
            <a:endParaRPr lang="en-GB"/>
          </a:p>
        </p:txBody>
      </p:sp>
    </p:spTree>
    <p:extLst>
      <p:ext uri="{BB962C8B-B14F-4D97-AF65-F5344CB8AC3E}">
        <p14:creationId xmlns:p14="http://schemas.microsoft.com/office/powerpoint/2010/main" val="297774726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92B12B4-7F78-4350-9F19-392F062DE50D}" type="datetime1">
              <a:rPr lang="en-GB" smtClean="0"/>
              <a:t>11/10/2018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0F8D0C6-C91E-4B41-A751-9F3BA6AC0EDC}" type="slidenum">
              <a:rPr lang="en-GB" smtClean="0"/>
              <a:t>‹#›</a:t>
            </a:fld>
            <a:endParaRPr lang="en-GB"/>
          </a:p>
        </p:txBody>
      </p:sp>
    </p:spTree>
    <p:extLst>
      <p:ext uri="{BB962C8B-B14F-4D97-AF65-F5344CB8AC3E}">
        <p14:creationId xmlns:p14="http://schemas.microsoft.com/office/powerpoint/2010/main" val="4017491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52B6EC8-3446-485C-B2EF-A8954857029C}" type="datetime1">
              <a:rPr lang="en-GB" smtClean="0"/>
              <a:t>11/10/2018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0F8D0C6-C91E-4B41-A751-9F3BA6AC0EDC}" type="slidenum">
              <a:rPr lang="en-GB" smtClean="0"/>
              <a:t>‹#›</a:t>
            </a:fld>
            <a:endParaRPr lang="en-GB"/>
          </a:p>
        </p:txBody>
      </p:sp>
    </p:spTree>
    <p:extLst>
      <p:ext uri="{BB962C8B-B14F-4D97-AF65-F5344CB8AC3E}">
        <p14:creationId xmlns:p14="http://schemas.microsoft.com/office/powerpoint/2010/main" val="1537830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42B16B-0696-4A66-B52E-F25AFA902047}" type="datetime1">
              <a:rPr lang="en-GB" smtClean="0"/>
              <a:t>11/10/2018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0F8D0C6-C91E-4B41-A751-9F3BA6AC0EDC}" type="slidenum">
              <a:rPr lang="en-GB" smtClean="0"/>
              <a:t>‹#›</a:t>
            </a:fld>
            <a:endParaRPr lang="en-GB"/>
          </a:p>
        </p:txBody>
      </p:sp>
    </p:spTree>
    <p:extLst>
      <p:ext uri="{BB962C8B-B14F-4D97-AF65-F5344CB8AC3E}">
        <p14:creationId xmlns:p14="http://schemas.microsoft.com/office/powerpoint/2010/main" val="333268010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AEC456B-24E2-439A-BC32-F9A8A8D7BF37}" type="datetime1">
              <a:rPr lang="en-GB" smtClean="0"/>
              <a:t>11/10/2018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0F8D0C6-C91E-4B41-A751-9F3BA6AC0EDC}" type="slidenum">
              <a:rPr lang="en-GB" smtClean="0"/>
              <a:t>‹#›</a:t>
            </a:fld>
            <a:endParaRPr lang="en-GB"/>
          </a:p>
        </p:txBody>
      </p:sp>
    </p:spTree>
    <p:extLst>
      <p:ext uri="{BB962C8B-B14F-4D97-AF65-F5344CB8AC3E}">
        <p14:creationId xmlns:p14="http://schemas.microsoft.com/office/powerpoint/2010/main" val="4173433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8DC0433-A989-4E6C-A8F9-98CEAA7C2FFC}" type="datetime1">
              <a:rPr lang="en-GB" smtClean="0"/>
              <a:t>11/10/2018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0F8D0C6-C91E-4B41-A751-9F3BA6AC0EDC}" type="slidenum">
              <a:rPr lang="en-GB" smtClean="0"/>
              <a:t>‹#›</a:t>
            </a:fld>
            <a:endParaRPr lang="en-GB"/>
          </a:p>
        </p:txBody>
      </p:sp>
    </p:spTree>
    <p:extLst>
      <p:ext uri="{BB962C8B-B14F-4D97-AF65-F5344CB8AC3E}">
        <p14:creationId xmlns:p14="http://schemas.microsoft.com/office/powerpoint/2010/main" val="863167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96B64B-0288-4450-B7C3-CB151E58728A}" type="datetime1">
              <a:rPr lang="en-GB" smtClean="0"/>
              <a:t>11/10/2018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9245600" y="6359525"/>
            <a:ext cx="2743200" cy="365125"/>
          </a:xfrm>
          <a:prstGeom prst="rect">
            <a:avLst/>
          </a:prstGeom>
        </p:spPr>
        <p:txBody>
          <a:bodyPr vert="horz" lIns="91440" tIns="45720" rIns="91440" bIns="45720" rtlCol="0" anchor="ctr"/>
          <a:lstStyle>
            <a:lvl1pPr algn="r">
              <a:defRPr sz="1200">
                <a:solidFill>
                  <a:schemeClr val="tx1">
                    <a:lumMod val="85000"/>
                    <a:lumOff val="15000"/>
                  </a:schemeClr>
                </a:solidFill>
              </a:defRPr>
            </a:lvl1pPr>
          </a:lstStyle>
          <a:p>
            <a:fld id="{30F8D0C6-C91E-4B41-A751-9F3BA6AC0EDC}" type="slidenum">
              <a:rPr lang="en-GB" smtClean="0"/>
              <a:pPr/>
              <a:t>‹#›</a:t>
            </a:fld>
            <a:endParaRPr lang="en-GB" dirty="0"/>
          </a:p>
        </p:txBody>
      </p:sp>
    </p:spTree>
    <p:extLst>
      <p:ext uri="{BB962C8B-B14F-4D97-AF65-F5344CB8AC3E}">
        <p14:creationId xmlns:p14="http://schemas.microsoft.com/office/powerpoint/2010/main" val="37841864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5.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8.tif"/><Relationship Id="rId2" Type="http://schemas.openxmlformats.org/officeDocument/2006/relationships/image" Target="../media/image37.t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tif"/><Relationship Id="rId2" Type="http://schemas.openxmlformats.org/officeDocument/2006/relationships/image" Target="../media/image39.t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tif"/><Relationship Id="rId2" Type="http://schemas.openxmlformats.org/officeDocument/2006/relationships/image" Target="../media/image41.t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3.t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tif"/><Relationship Id="rId2" Type="http://schemas.openxmlformats.org/officeDocument/2006/relationships/image" Target="../media/image44.t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0.tif"/><Relationship Id="rId2" Type="http://schemas.openxmlformats.org/officeDocument/2006/relationships/image" Target="../media/image49.t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tif"/><Relationship Id="rId2" Type="http://schemas.openxmlformats.org/officeDocument/2006/relationships/image" Target="../media/image51.t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4.tif"/><Relationship Id="rId2" Type="http://schemas.openxmlformats.org/officeDocument/2006/relationships/image" Target="../media/image53.t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9.png"/><Relationship Id="rId7" Type="http://schemas.openxmlformats.org/officeDocument/2006/relationships/image" Target="../media/image27.pn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18.png"/><Relationship Id="rId2" Type="http://schemas.openxmlformats.org/officeDocument/2006/relationships/image" Target="../media/image71.emf"/><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50.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4.emf"/><Relationship Id="rId7" Type="http://schemas.openxmlformats.org/officeDocument/2006/relationships/image" Target="../media/image24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0.png"/><Relationship Id="rId5" Type="http://schemas.openxmlformats.org/officeDocument/2006/relationships/image" Target="../media/image220.png"/><Relationship Id="rId4" Type="http://schemas.openxmlformats.org/officeDocument/2006/relationships/image" Target="../media/image210.png"/></Relationships>
</file>

<file path=ppt/slides/_rels/slide4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jpeg"/></Relationships>
</file>

<file path=ppt/slides/_rels/slide43.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51859"/>
            <a:ext cx="9144000" cy="2387600"/>
          </a:xfrm>
        </p:spPr>
        <p:txBody>
          <a:bodyPr/>
          <a:lstStyle/>
          <a:p>
            <a:r>
              <a:rPr lang="nn-NO" dirty="0" smtClean="0"/>
              <a:t>3D Carbon Nanotubes for Infrared Sensing</a:t>
            </a:r>
            <a:endParaRPr lang="en-GB" dirty="0"/>
          </a:p>
        </p:txBody>
      </p:sp>
      <p:sp>
        <p:nvSpPr>
          <p:cNvPr id="3" name="Subtitle 2"/>
          <p:cNvSpPr>
            <a:spLocks noGrp="1"/>
          </p:cNvSpPr>
          <p:nvPr>
            <p:ph type="subTitle" idx="1"/>
          </p:nvPr>
        </p:nvSpPr>
        <p:spPr>
          <a:xfrm>
            <a:off x="1524000" y="3631534"/>
            <a:ext cx="9144000" cy="1655762"/>
          </a:xfrm>
        </p:spPr>
        <p:txBody>
          <a:bodyPr/>
          <a:lstStyle/>
          <a:p>
            <a:r>
              <a:rPr lang="en-GB" dirty="0" smtClean="0"/>
              <a:t>Sammy Mahdi, </a:t>
            </a:r>
            <a:r>
              <a:rPr lang="en-GB" dirty="0" err="1" smtClean="0"/>
              <a:t>Nanomanufacturing</a:t>
            </a:r>
            <a:r>
              <a:rPr lang="en-GB" dirty="0" smtClean="0"/>
              <a:t> Group </a:t>
            </a:r>
          </a:p>
          <a:p>
            <a:r>
              <a:rPr lang="en-GB" dirty="0" smtClean="0"/>
              <a:t>04/10/2018</a:t>
            </a:r>
          </a:p>
          <a:p>
            <a:r>
              <a:rPr lang="en-GB" dirty="0" smtClean="0"/>
              <a:t>Sensors Cafe</a:t>
            </a:r>
            <a:endParaRPr lang="en-GB" dirty="0"/>
          </a:p>
        </p:txBody>
      </p:sp>
      <p:pic>
        <p:nvPicPr>
          <p:cNvPr id="5122" name="Picture 2" descr="Image result for university of cambrid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1" y="184386"/>
            <a:ext cx="2826326" cy="65434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epsrc"/>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7358" b="19327"/>
          <a:stretch/>
        </p:blipFill>
        <p:spPr bwMode="auto">
          <a:xfrm>
            <a:off x="9812888" y="128126"/>
            <a:ext cx="2046602" cy="71060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cambridgese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229" y="5897327"/>
            <a:ext cx="2019589" cy="7809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b="82251"/>
          <a:stretch/>
        </p:blipFill>
        <p:spPr>
          <a:xfrm>
            <a:off x="8714508" y="5736451"/>
            <a:ext cx="3477491" cy="1190152"/>
          </a:xfrm>
          <a:prstGeom prst="rect">
            <a:avLst/>
          </a:prstGeom>
        </p:spPr>
      </p:pic>
      <p:sp>
        <p:nvSpPr>
          <p:cNvPr id="4" name="Slide Number Placeholder 3"/>
          <p:cNvSpPr>
            <a:spLocks noGrp="1"/>
          </p:cNvSpPr>
          <p:nvPr>
            <p:ph type="sldNum" sz="quarter" idx="12"/>
          </p:nvPr>
        </p:nvSpPr>
        <p:spPr>
          <a:xfrm>
            <a:off x="9245600" y="6389021"/>
            <a:ext cx="2743200" cy="365125"/>
          </a:xfrm>
        </p:spPr>
        <p:txBody>
          <a:bodyPr/>
          <a:lstStyle/>
          <a:p>
            <a:fld id="{30F8D0C6-C91E-4B41-A751-9F3BA6AC0EDC}" type="slidenum">
              <a:rPr lang="en-GB" smtClean="0"/>
              <a:pPr/>
              <a:t>1</a:t>
            </a:fld>
            <a:endParaRPr lang="en-GB" dirty="0"/>
          </a:p>
        </p:txBody>
      </p:sp>
    </p:spTree>
    <p:extLst>
      <p:ext uri="{BB962C8B-B14F-4D97-AF65-F5344CB8AC3E}">
        <p14:creationId xmlns:p14="http://schemas.microsoft.com/office/powerpoint/2010/main" val="36003681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0F8D0C6-C91E-4B41-A751-9F3BA6AC0EDC}" type="slidenum">
              <a:rPr lang="en-GB" smtClean="0"/>
              <a:t>10</a:t>
            </a:fld>
            <a:endParaRPr lang="en-GB" dirty="0"/>
          </a:p>
        </p:txBody>
      </p:sp>
      <p:sp>
        <p:nvSpPr>
          <p:cNvPr id="6" name="Title 1"/>
          <p:cNvSpPr>
            <a:spLocks noGrp="1"/>
          </p:cNvSpPr>
          <p:nvPr>
            <p:ph type="title"/>
          </p:nvPr>
        </p:nvSpPr>
        <p:spPr>
          <a:xfrm>
            <a:off x="0" y="-111393"/>
            <a:ext cx="12192000" cy="1325563"/>
          </a:xfrm>
        </p:spPr>
        <p:txBody>
          <a:bodyPr/>
          <a:lstStyle/>
          <a:p>
            <a:r>
              <a:rPr lang="en-GB" dirty="0" smtClean="0"/>
              <a:t>Photolithography Mask</a:t>
            </a:r>
            <a:endParaRPr lang="en-GB" dirty="0"/>
          </a:p>
        </p:txBody>
      </p:sp>
      <p:sp>
        <p:nvSpPr>
          <p:cNvPr id="7" name="Rectangle 6"/>
          <p:cNvSpPr/>
          <p:nvPr/>
        </p:nvSpPr>
        <p:spPr>
          <a:xfrm>
            <a:off x="3990478" y="3630967"/>
            <a:ext cx="663678" cy="736847"/>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p:cNvCxnSpPr/>
          <p:nvPr/>
        </p:nvCxnSpPr>
        <p:spPr>
          <a:xfrm flipH="1">
            <a:off x="1805940" y="4367814"/>
            <a:ext cx="2184538" cy="92046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936" y="779520"/>
            <a:ext cx="10913805" cy="5451200"/>
          </a:xfrm>
          <a:prstGeom prst="rect">
            <a:avLst/>
          </a:prstGeom>
        </p:spPr>
      </p:pic>
    </p:spTree>
    <p:extLst>
      <p:ext uri="{BB962C8B-B14F-4D97-AF65-F5344CB8AC3E}">
        <p14:creationId xmlns:p14="http://schemas.microsoft.com/office/powerpoint/2010/main" val="238992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Suspended CNT bridges</a:t>
            </a:r>
            <a:endParaRPr lang="en-GB" dirty="0"/>
          </a:p>
        </p:txBody>
      </p:sp>
      <p:pic>
        <p:nvPicPr>
          <p:cNvPr id="5" name="Picture 4"/>
          <p:cNvPicPr>
            <a:picLocks noChangeAspect="1"/>
          </p:cNvPicPr>
          <p:nvPr/>
        </p:nvPicPr>
        <p:blipFill rotWithShape="1">
          <a:blip r:embed="rId3"/>
          <a:srcRect l="8787"/>
          <a:stretch/>
        </p:blipFill>
        <p:spPr>
          <a:xfrm>
            <a:off x="102976" y="1356836"/>
            <a:ext cx="3184568" cy="1575653"/>
          </a:xfrm>
          <a:prstGeom prst="rect">
            <a:avLst/>
          </a:prstGeom>
        </p:spPr>
      </p:pic>
      <p:pic>
        <p:nvPicPr>
          <p:cNvPr id="6" name="Picture 5"/>
          <p:cNvPicPr>
            <a:picLocks noChangeAspect="1"/>
          </p:cNvPicPr>
          <p:nvPr/>
        </p:nvPicPr>
        <p:blipFill rotWithShape="1">
          <a:blip r:embed="rId4"/>
          <a:srcRect l="3245"/>
          <a:stretch/>
        </p:blipFill>
        <p:spPr>
          <a:xfrm>
            <a:off x="4306300" y="1389605"/>
            <a:ext cx="3372653" cy="1542884"/>
          </a:xfrm>
          <a:prstGeom prst="rect">
            <a:avLst/>
          </a:prstGeom>
        </p:spPr>
      </p:pic>
      <p:pic>
        <p:nvPicPr>
          <p:cNvPr id="7" name="Picture 12" descr="Image result for arrow righ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9620" y="2008953"/>
            <a:ext cx="802528" cy="5069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Image result for arrow righ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47767" y="2007948"/>
            <a:ext cx="802528" cy="5069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stretch>
            <a:fillRect/>
          </a:stretch>
        </p:blipFill>
        <p:spPr>
          <a:xfrm>
            <a:off x="8819109" y="1067023"/>
            <a:ext cx="3321355" cy="1881851"/>
          </a:xfrm>
          <a:prstGeom prst="rect">
            <a:avLst/>
          </a:prstGeom>
        </p:spPr>
      </p:pic>
      <p:sp>
        <p:nvSpPr>
          <p:cNvPr id="11" name="TextBox 10"/>
          <p:cNvSpPr txBox="1"/>
          <p:nvPr/>
        </p:nvSpPr>
        <p:spPr>
          <a:xfrm>
            <a:off x="270054" y="3264468"/>
            <a:ext cx="3089566" cy="523220"/>
          </a:xfrm>
          <a:prstGeom prst="rect">
            <a:avLst/>
          </a:prstGeom>
          <a:noFill/>
        </p:spPr>
        <p:txBody>
          <a:bodyPr wrap="square" rtlCol="0">
            <a:spAutoFit/>
          </a:bodyPr>
          <a:lstStyle/>
          <a:p>
            <a:pPr algn="ctr"/>
            <a:r>
              <a:rPr lang="en-GB" sz="2800" dirty="0" smtClean="0"/>
              <a:t>Pattern electrodes</a:t>
            </a:r>
            <a:endParaRPr lang="en-GB" sz="2800" dirty="0"/>
          </a:p>
        </p:txBody>
      </p:sp>
      <p:sp>
        <p:nvSpPr>
          <p:cNvPr id="12" name="TextBox 11"/>
          <p:cNvSpPr txBox="1"/>
          <p:nvPr/>
        </p:nvSpPr>
        <p:spPr>
          <a:xfrm>
            <a:off x="4420223" y="3264468"/>
            <a:ext cx="3089566" cy="523220"/>
          </a:xfrm>
          <a:prstGeom prst="rect">
            <a:avLst/>
          </a:prstGeom>
          <a:noFill/>
        </p:spPr>
        <p:txBody>
          <a:bodyPr wrap="square" rtlCol="0">
            <a:spAutoFit/>
          </a:bodyPr>
          <a:lstStyle/>
          <a:p>
            <a:pPr algn="ctr"/>
            <a:r>
              <a:rPr lang="en-GB" sz="2800" dirty="0" smtClean="0"/>
              <a:t>Pattern catalyst</a:t>
            </a:r>
            <a:endParaRPr lang="en-GB" sz="2800" dirty="0"/>
          </a:p>
        </p:txBody>
      </p:sp>
      <p:sp>
        <p:nvSpPr>
          <p:cNvPr id="13" name="TextBox 12"/>
          <p:cNvSpPr txBox="1"/>
          <p:nvPr/>
        </p:nvSpPr>
        <p:spPr>
          <a:xfrm>
            <a:off x="8819109" y="3291381"/>
            <a:ext cx="3089566" cy="523220"/>
          </a:xfrm>
          <a:prstGeom prst="rect">
            <a:avLst/>
          </a:prstGeom>
          <a:noFill/>
        </p:spPr>
        <p:txBody>
          <a:bodyPr wrap="square" rtlCol="0">
            <a:spAutoFit/>
          </a:bodyPr>
          <a:lstStyle/>
          <a:p>
            <a:pPr algn="ctr"/>
            <a:r>
              <a:rPr lang="en-GB" sz="2800" dirty="0" smtClean="0"/>
              <a:t>CVD growth</a:t>
            </a:r>
            <a:endParaRPr lang="en-GB" sz="2800" dirty="0"/>
          </a:p>
        </p:txBody>
      </p:sp>
      <p:pic>
        <p:nvPicPr>
          <p:cNvPr id="14" name="Picture 13"/>
          <p:cNvPicPr/>
          <p:nvPr/>
        </p:nvPicPr>
        <p:blipFill rotWithShape="1">
          <a:blip r:embed="rId7">
            <a:extLst>
              <a:ext uri="{28A0092B-C50C-407E-A947-70E740481C1C}">
                <a14:useLocalDpi xmlns:a14="http://schemas.microsoft.com/office/drawing/2010/main" val="0"/>
              </a:ext>
            </a:extLst>
          </a:blip>
          <a:srcRect l="1" r="68924"/>
          <a:stretch/>
        </p:blipFill>
        <p:spPr bwMode="auto">
          <a:xfrm>
            <a:off x="1998268" y="4139350"/>
            <a:ext cx="3121747" cy="2076292"/>
          </a:xfrm>
          <a:prstGeom prst="rect">
            <a:avLst/>
          </a:prstGeom>
          <a:noFill/>
          <a:ln>
            <a:noFill/>
          </a:ln>
        </p:spPr>
      </p:pic>
      <p:pic>
        <p:nvPicPr>
          <p:cNvPr id="15" name="Picture 14"/>
          <p:cNvPicPr/>
          <p:nvPr/>
        </p:nvPicPr>
        <p:blipFill rotWithShape="1">
          <a:blip r:embed="rId7">
            <a:extLst>
              <a:ext uri="{28A0092B-C50C-407E-A947-70E740481C1C}">
                <a14:useLocalDpi xmlns:a14="http://schemas.microsoft.com/office/drawing/2010/main" val="0"/>
              </a:ext>
            </a:extLst>
          </a:blip>
          <a:srcRect l="31613" r="32805"/>
          <a:stretch/>
        </p:blipFill>
        <p:spPr bwMode="auto">
          <a:xfrm>
            <a:off x="6617139" y="4085321"/>
            <a:ext cx="3263784" cy="2184349"/>
          </a:xfrm>
          <a:prstGeom prst="rect">
            <a:avLst/>
          </a:prstGeom>
          <a:noFill/>
          <a:ln>
            <a:noFill/>
          </a:ln>
        </p:spPr>
      </p:pic>
      <p:sp>
        <p:nvSpPr>
          <p:cNvPr id="3" name="Slide Number Placeholder 2"/>
          <p:cNvSpPr>
            <a:spLocks noGrp="1"/>
          </p:cNvSpPr>
          <p:nvPr>
            <p:ph type="sldNum" sz="quarter" idx="12"/>
          </p:nvPr>
        </p:nvSpPr>
        <p:spPr/>
        <p:txBody>
          <a:bodyPr/>
          <a:lstStyle/>
          <a:p>
            <a:fld id="{30F8D0C6-C91E-4B41-A751-9F3BA6AC0EDC}" type="slidenum">
              <a:rPr lang="en-GB" smtClean="0"/>
              <a:t>11</a:t>
            </a:fld>
            <a:endParaRPr lang="en-GB" dirty="0"/>
          </a:p>
        </p:txBody>
      </p:sp>
      <p:pic>
        <p:nvPicPr>
          <p:cNvPr id="17" name="Picture 12" descr="Image result for arrow righ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67313" y="4924036"/>
            <a:ext cx="802528" cy="506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16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0F8D0C6-C91E-4B41-A751-9F3BA6AC0EDC}" type="slidenum">
              <a:rPr lang="en-GB" smtClean="0"/>
              <a:t>12</a:t>
            </a:fld>
            <a:endParaRPr lang="en-GB" dirty="0"/>
          </a:p>
        </p:txBody>
      </p:sp>
      <p:sp>
        <p:nvSpPr>
          <p:cNvPr id="5" name="TextBox 4"/>
          <p:cNvSpPr txBox="1"/>
          <p:nvPr/>
        </p:nvSpPr>
        <p:spPr>
          <a:xfrm>
            <a:off x="655709" y="3489881"/>
            <a:ext cx="3089566" cy="523220"/>
          </a:xfrm>
          <a:prstGeom prst="rect">
            <a:avLst/>
          </a:prstGeom>
          <a:noFill/>
        </p:spPr>
        <p:txBody>
          <a:bodyPr wrap="square" rtlCol="0">
            <a:spAutoFit/>
          </a:bodyPr>
          <a:lstStyle/>
          <a:p>
            <a:pPr algn="ctr"/>
            <a:r>
              <a:rPr lang="en-GB" sz="2800" dirty="0" smtClean="0"/>
              <a:t>Two-sided bridge</a:t>
            </a:r>
            <a:endParaRPr lang="en-GB" sz="2800" dirty="0"/>
          </a:p>
        </p:txBody>
      </p:sp>
      <p:sp>
        <p:nvSpPr>
          <p:cNvPr id="6" name="TextBox 5"/>
          <p:cNvSpPr txBox="1"/>
          <p:nvPr/>
        </p:nvSpPr>
        <p:spPr>
          <a:xfrm>
            <a:off x="4220844" y="3505254"/>
            <a:ext cx="3089566" cy="523220"/>
          </a:xfrm>
          <a:prstGeom prst="rect">
            <a:avLst/>
          </a:prstGeom>
          <a:noFill/>
        </p:spPr>
        <p:txBody>
          <a:bodyPr wrap="square" rtlCol="0">
            <a:spAutoFit/>
          </a:bodyPr>
          <a:lstStyle/>
          <a:p>
            <a:pPr algn="ctr"/>
            <a:r>
              <a:rPr lang="en-GB" sz="2800" dirty="0" smtClean="0"/>
              <a:t>One-sided bridge</a:t>
            </a:r>
            <a:endParaRPr lang="en-GB" sz="2800" dirty="0"/>
          </a:p>
        </p:txBody>
      </p:sp>
      <p:sp>
        <p:nvSpPr>
          <p:cNvPr id="7" name="TextBox 6"/>
          <p:cNvSpPr txBox="1"/>
          <p:nvPr/>
        </p:nvSpPr>
        <p:spPr>
          <a:xfrm>
            <a:off x="6759094" y="3579831"/>
            <a:ext cx="3089566" cy="523220"/>
          </a:xfrm>
          <a:prstGeom prst="rect">
            <a:avLst/>
          </a:prstGeom>
          <a:noFill/>
        </p:spPr>
        <p:txBody>
          <a:bodyPr wrap="square" rtlCol="0">
            <a:spAutoFit/>
          </a:bodyPr>
          <a:lstStyle/>
          <a:p>
            <a:pPr algn="ctr"/>
            <a:r>
              <a:rPr lang="en-GB" sz="2800" dirty="0" smtClean="0"/>
              <a:t>“Flowers”</a:t>
            </a:r>
            <a:endParaRPr lang="en-GB" sz="2800" dirty="0"/>
          </a:p>
        </p:txBody>
      </p:sp>
      <p:sp>
        <p:nvSpPr>
          <p:cNvPr id="8" name="TextBox 7"/>
          <p:cNvSpPr txBox="1"/>
          <p:nvPr/>
        </p:nvSpPr>
        <p:spPr>
          <a:xfrm>
            <a:off x="9102434" y="3573408"/>
            <a:ext cx="3089566" cy="523220"/>
          </a:xfrm>
          <a:prstGeom prst="rect">
            <a:avLst/>
          </a:prstGeom>
          <a:noFill/>
        </p:spPr>
        <p:txBody>
          <a:bodyPr wrap="square" rtlCol="0">
            <a:spAutoFit/>
          </a:bodyPr>
          <a:lstStyle/>
          <a:p>
            <a:pPr algn="ctr"/>
            <a:r>
              <a:rPr lang="en-GB" sz="2800" dirty="0" smtClean="0"/>
              <a:t>“Crabs”</a:t>
            </a:r>
            <a:endParaRPr lang="en-GB" sz="2800" dirty="0"/>
          </a:p>
        </p:txBody>
      </p:sp>
      <p:pic>
        <p:nvPicPr>
          <p:cNvPr id="9" name="Picture 8"/>
          <p:cNvPicPr>
            <a:picLocks noChangeAspect="1"/>
          </p:cNvPicPr>
          <p:nvPr/>
        </p:nvPicPr>
        <p:blipFill>
          <a:blip r:embed="rId2"/>
          <a:stretch>
            <a:fillRect/>
          </a:stretch>
        </p:blipFill>
        <p:spPr>
          <a:xfrm>
            <a:off x="4916945" y="1222579"/>
            <a:ext cx="2007968" cy="2381543"/>
          </a:xfrm>
          <a:prstGeom prst="rect">
            <a:avLst/>
          </a:prstGeom>
        </p:spPr>
      </p:pic>
      <p:pic>
        <p:nvPicPr>
          <p:cNvPr id="10" name="Picture 9"/>
          <p:cNvPicPr>
            <a:picLocks noChangeAspect="1"/>
          </p:cNvPicPr>
          <p:nvPr/>
        </p:nvPicPr>
        <p:blipFill>
          <a:blip r:embed="rId3"/>
          <a:stretch>
            <a:fillRect/>
          </a:stretch>
        </p:blipFill>
        <p:spPr>
          <a:xfrm>
            <a:off x="7069697" y="993949"/>
            <a:ext cx="2712818" cy="2672429"/>
          </a:xfrm>
          <a:prstGeom prst="rect">
            <a:avLst/>
          </a:prstGeom>
        </p:spPr>
      </p:pic>
      <p:pic>
        <p:nvPicPr>
          <p:cNvPr id="11" name="Picture 10"/>
          <p:cNvPicPr>
            <a:picLocks noChangeAspect="1"/>
          </p:cNvPicPr>
          <p:nvPr/>
        </p:nvPicPr>
        <p:blipFill>
          <a:blip r:embed="rId4"/>
          <a:stretch>
            <a:fillRect/>
          </a:stretch>
        </p:blipFill>
        <p:spPr>
          <a:xfrm>
            <a:off x="9848660" y="1219649"/>
            <a:ext cx="1963931" cy="2270232"/>
          </a:xfrm>
          <a:prstGeom prst="rect">
            <a:avLst/>
          </a:prstGeom>
        </p:spPr>
      </p:pic>
      <p:pic>
        <p:nvPicPr>
          <p:cNvPr id="12" name="Picture 11"/>
          <p:cNvPicPr>
            <a:picLocks noChangeAspect="1"/>
          </p:cNvPicPr>
          <p:nvPr/>
        </p:nvPicPr>
        <p:blipFill>
          <a:blip r:embed="rId5"/>
          <a:stretch>
            <a:fillRect/>
          </a:stretch>
        </p:blipFill>
        <p:spPr>
          <a:xfrm>
            <a:off x="98132" y="1646375"/>
            <a:ext cx="4544176" cy="1612925"/>
          </a:xfrm>
          <a:prstGeom prst="rect">
            <a:avLst/>
          </a:prstGeom>
        </p:spPr>
      </p:pic>
      <p:graphicFrame>
        <p:nvGraphicFramePr>
          <p:cNvPr id="13" name="Table 12"/>
          <p:cNvGraphicFramePr>
            <a:graphicFrameLocks noGrp="1"/>
          </p:cNvGraphicFramePr>
          <p:nvPr>
            <p:extLst>
              <p:ext uri="{D42A27DB-BD31-4B8C-83A1-F6EECF244321}">
                <p14:modId xmlns:p14="http://schemas.microsoft.com/office/powerpoint/2010/main" val="3725111949"/>
              </p:ext>
            </p:extLst>
          </p:nvPr>
        </p:nvGraphicFramePr>
        <p:xfrm>
          <a:off x="1732278" y="4109474"/>
          <a:ext cx="8727444" cy="1940744"/>
        </p:xfrm>
        <a:graphic>
          <a:graphicData uri="http://schemas.openxmlformats.org/drawingml/2006/table">
            <a:tbl>
              <a:tblPr firstRow="1" bandRow="1">
                <a:tableStyleId>{5C22544A-7EE6-4342-B048-85BDC9FD1C3A}</a:tableStyleId>
              </a:tblPr>
              <a:tblGrid>
                <a:gridCol w="2181861">
                  <a:extLst>
                    <a:ext uri="{9D8B030D-6E8A-4147-A177-3AD203B41FA5}">
                      <a16:colId xmlns:a16="http://schemas.microsoft.com/office/drawing/2014/main" val="1476730090"/>
                    </a:ext>
                  </a:extLst>
                </a:gridCol>
                <a:gridCol w="2181861">
                  <a:extLst>
                    <a:ext uri="{9D8B030D-6E8A-4147-A177-3AD203B41FA5}">
                      <a16:colId xmlns:a16="http://schemas.microsoft.com/office/drawing/2014/main" val="2515296364"/>
                    </a:ext>
                  </a:extLst>
                </a:gridCol>
                <a:gridCol w="2181861">
                  <a:extLst>
                    <a:ext uri="{9D8B030D-6E8A-4147-A177-3AD203B41FA5}">
                      <a16:colId xmlns:a16="http://schemas.microsoft.com/office/drawing/2014/main" val="2984912354"/>
                    </a:ext>
                  </a:extLst>
                </a:gridCol>
                <a:gridCol w="2181861">
                  <a:extLst>
                    <a:ext uri="{9D8B030D-6E8A-4147-A177-3AD203B41FA5}">
                      <a16:colId xmlns:a16="http://schemas.microsoft.com/office/drawing/2014/main" val="4014227841"/>
                    </a:ext>
                  </a:extLst>
                </a:gridCol>
              </a:tblGrid>
              <a:tr h="538664">
                <a:tc>
                  <a:txBody>
                    <a:bodyPr/>
                    <a:lstStyle/>
                    <a:p>
                      <a:pPr algn="ctr"/>
                      <a:r>
                        <a:rPr lang="en-GB" sz="2000" dirty="0" smtClean="0"/>
                        <a:t>Feature</a:t>
                      </a:r>
                      <a:endParaRPr lang="en-GB" sz="2000" dirty="0"/>
                    </a:p>
                  </a:txBody>
                  <a:tcPr/>
                </a:tc>
                <a:tc>
                  <a:txBody>
                    <a:bodyPr/>
                    <a:lstStyle/>
                    <a:p>
                      <a:pPr algn="ctr"/>
                      <a:r>
                        <a:rPr lang="en-GB" sz="2000" dirty="0" smtClean="0"/>
                        <a:t>Overlap</a:t>
                      </a:r>
                      <a:endParaRPr lang="en-GB" sz="2000" dirty="0"/>
                    </a:p>
                  </a:txBody>
                  <a:tcPr/>
                </a:tc>
                <a:tc>
                  <a:txBody>
                    <a:bodyPr/>
                    <a:lstStyle/>
                    <a:p>
                      <a:pPr algn="ctr"/>
                      <a:r>
                        <a:rPr lang="en-GB" sz="2000" dirty="0" smtClean="0"/>
                        <a:t>Film widths</a:t>
                      </a:r>
                      <a:endParaRPr lang="en-GB" sz="2000" dirty="0"/>
                    </a:p>
                  </a:txBody>
                  <a:tcPr/>
                </a:tc>
                <a:tc>
                  <a:txBody>
                    <a:bodyPr/>
                    <a:lstStyle/>
                    <a:p>
                      <a:pPr algn="ctr"/>
                      <a:r>
                        <a:rPr lang="en-GB" sz="2000" dirty="0" smtClean="0"/>
                        <a:t>W/L</a:t>
                      </a:r>
                      <a:r>
                        <a:rPr lang="en-GB" sz="2000" baseline="0" dirty="0" smtClean="0"/>
                        <a:t> ratios</a:t>
                      </a:r>
                      <a:endParaRPr lang="en-GB" sz="2000" dirty="0"/>
                    </a:p>
                  </a:txBody>
                  <a:tcPr/>
                </a:tc>
                <a:extLst>
                  <a:ext uri="{0D108BD9-81ED-4DB2-BD59-A6C34878D82A}">
                    <a16:rowId xmlns:a16="http://schemas.microsoft.com/office/drawing/2014/main" val="2265096159"/>
                  </a:ext>
                </a:extLst>
              </a:tr>
              <a:tr h="538664">
                <a:tc>
                  <a:txBody>
                    <a:bodyPr/>
                    <a:lstStyle/>
                    <a:p>
                      <a:pPr algn="ctr"/>
                      <a:r>
                        <a:rPr lang="en-GB" sz="2000" dirty="0" smtClean="0"/>
                        <a:t>Two-sided-bridge</a:t>
                      </a:r>
                      <a:endParaRPr lang="en-GB" sz="2000" dirty="0"/>
                    </a:p>
                  </a:txBody>
                  <a:tcPr/>
                </a:tc>
                <a:tc>
                  <a:txBody>
                    <a:bodyPr/>
                    <a:lstStyle/>
                    <a:p>
                      <a:pPr algn="ctr"/>
                      <a:r>
                        <a:rPr lang="en-GB" sz="2000" dirty="0" smtClean="0"/>
                        <a:t>20</a:t>
                      </a:r>
                      <a:r>
                        <a:rPr lang="en-GB" sz="2000" baseline="0" dirty="0" smtClean="0"/>
                        <a:t> – 80% </a:t>
                      </a:r>
                      <a:endParaRPr lang="en-GB" sz="2000" dirty="0"/>
                    </a:p>
                  </a:txBody>
                  <a:tcPr/>
                </a:tc>
                <a:tc>
                  <a:txBody>
                    <a:bodyPr/>
                    <a:lstStyle/>
                    <a:p>
                      <a:pPr algn="ctr"/>
                      <a:r>
                        <a:rPr lang="en-GB" sz="2000" dirty="0" smtClean="0"/>
                        <a:t>3 </a:t>
                      </a:r>
                      <a:r>
                        <a:rPr lang="el-GR" sz="2000" dirty="0" smtClean="0"/>
                        <a:t>μ</a:t>
                      </a:r>
                      <a:r>
                        <a:rPr lang="en-GB" sz="2000" dirty="0" smtClean="0"/>
                        <a:t>m, 5</a:t>
                      </a:r>
                      <a:r>
                        <a:rPr lang="el-GR" sz="2000" dirty="0" smtClean="0"/>
                        <a:t>μ</a:t>
                      </a:r>
                      <a:r>
                        <a:rPr lang="en-GB" sz="2000" dirty="0" smtClean="0"/>
                        <a:t>m, 7</a:t>
                      </a:r>
                      <a:r>
                        <a:rPr lang="el-GR" sz="2000" dirty="0" smtClean="0"/>
                        <a:t>μ</a:t>
                      </a:r>
                      <a:r>
                        <a:rPr lang="en-GB" sz="2000" dirty="0" smtClean="0"/>
                        <a:t>m 10 </a:t>
                      </a:r>
                      <a:r>
                        <a:rPr lang="el-GR" sz="2000" dirty="0" smtClean="0"/>
                        <a:t>μ</a:t>
                      </a:r>
                      <a:r>
                        <a:rPr lang="en-GB" sz="2000" dirty="0" smtClean="0"/>
                        <a:t>m, 20 </a:t>
                      </a:r>
                      <a:r>
                        <a:rPr lang="el-GR" sz="2000" dirty="0" smtClean="0"/>
                        <a:t>μ</a:t>
                      </a:r>
                      <a:r>
                        <a:rPr lang="en-GB" sz="2000" dirty="0" smtClean="0"/>
                        <a:t>m</a:t>
                      </a:r>
                      <a:endParaRPr lang="en-GB" sz="2000" dirty="0"/>
                    </a:p>
                  </a:txBody>
                  <a:tcPr/>
                </a:tc>
                <a:tc>
                  <a:txBody>
                    <a:bodyPr/>
                    <a:lstStyle/>
                    <a:p>
                      <a:pPr algn="ctr"/>
                      <a:r>
                        <a:rPr lang="en-GB" sz="2000" dirty="0" smtClean="0"/>
                        <a:t>1, 2, 4</a:t>
                      </a:r>
                      <a:endParaRPr lang="en-GB" sz="2000" dirty="0"/>
                    </a:p>
                  </a:txBody>
                  <a:tcPr/>
                </a:tc>
                <a:extLst>
                  <a:ext uri="{0D108BD9-81ED-4DB2-BD59-A6C34878D82A}">
                    <a16:rowId xmlns:a16="http://schemas.microsoft.com/office/drawing/2014/main" val="1672849568"/>
                  </a:ext>
                </a:extLst>
              </a:tr>
              <a:tr h="538664">
                <a:tc>
                  <a:txBody>
                    <a:bodyPr/>
                    <a:lstStyle/>
                    <a:p>
                      <a:pPr algn="ctr"/>
                      <a:r>
                        <a:rPr lang="en-GB" sz="2000" dirty="0" smtClean="0"/>
                        <a:t>One-sided</a:t>
                      </a:r>
                      <a:r>
                        <a:rPr lang="en-GB" sz="2000" baseline="0" dirty="0" smtClean="0"/>
                        <a:t> bridge</a:t>
                      </a:r>
                      <a:endParaRPr lang="en-GB" sz="2000" dirty="0"/>
                    </a:p>
                  </a:txBody>
                  <a:tcPr/>
                </a:tc>
                <a:tc>
                  <a:txBody>
                    <a:bodyPr/>
                    <a:lstStyle/>
                    <a:p>
                      <a:pPr algn="ctr"/>
                      <a:r>
                        <a:rPr lang="en-GB" sz="2000" dirty="0" smtClean="0"/>
                        <a:t>20</a:t>
                      </a:r>
                      <a:r>
                        <a:rPr lang="en-GB" sz="2000" baseline="0" dirty="0" smtClean="0"/>
                        <a:t> – 80% </a:t>
                      </a:r>
                      <a:endParaRPr lang="en-GB" sz="2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smtClean="0"/>
                        <a:t>3 </a:t>
                      </a:r>
                      <a:r>
                        <a:rPr lang="el-GR" sz="2000" dirty="0" smtClean="0"/>
                        <a:t>μ</a:t>
                      </a:r>
                      <a:r>
                        <a:rPr lang="en-GB" sz="2000" dirty="0" smtClean="0"/>
                        <a:t>m, 5</a:t>
                      </a:r>
                      <a:r>
                        <a:rPr lang="el-GR" sz="2000" dirty="0" smtClean="0"/>
                        <a:t>μ</a:t>
                      </a:r>
                      <a:r>
                        <a:rPr lang="en-GB" sz="2000" dirty="0" smtClean="0"/>
                        <a:t>m, 7</a:t>
                      </a:r>
                      <a:r>
                        <a:rPr lang="el-GR" sz="2000" dirty="0" smtClean="0"/>
                        <a:t>μ</a:t>
                      </a:r>
                      <a:r>
                        <a:rPr lang="en-GB" sz="2000" dirty="0" smtClean="0"/>
                        <a:t>m 10 </a:t>
                      </a:r>
                      <a:r>
                        <a:rPr lang="el-GR" sz="2000" dirty="0" smtClean="0"/>
                        <a:t>μ</a:t>
                      </a:r>
                      <a:r>
                        <a:rPr lang="en-GB" sz="2000" dirty="0" smtClean="0"/>
                        <a:t>m, 20 </a:t>
                      </a:r>
                      <a:r>
                        <a:rPr lang="el-GR" sz="2000" dirty="0" smtClean="0"/>
                        <a:t>μ</a:t>
                      </a:r>
                      <a:r>
                        <a:rPr lang="en-GB" sz="2000" dirty="0" smtClean="0"/>
                        <a:t>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smtClean="0"/>
                        <a:t>1, 2, 4</a:t>
                      </a:r>
                    </a:p>
                  </a:txBody>
                  <a:tcPr/>
                </a:tc>
                <a:extLst>
                  <a:ext uri="{0D108BD9-81ED-4DB2-BD59-A6C34878D82A}">
                    <a16:rowId xmlns:a16="http://schemas.microsoft.com/office/drawing/2014/main" val="1672395680"/>
                  </a:ext>
                </a:extLst>
              </a:tr>
            </a:tbl>
          </a:graphicData>
        </a:graphic>
      </p:graphicFrame>
      <p:sp>
        <p:nvSpPr>
          <p:cNvPr id="14" name="Title 1"/>
          <p:cNvSpPr>
            <a:spLocks noGrp="1"/>
          </p:cNvSpPr>
          <p:nvPr>
            <p:ph type="title"/>
          </p:nvPr>
        </p:nvSpPr>
        <p:spPr>
          <a:xfrm>
            <a:off x="0" y="-111393"/>
            <a:ext cx="12192000" cy="1325563"/>
          </a:xfrm>
        </p:spPr>
        <p:txBody>
          <a:bodyPr/>
          <a:lstStyle/>
          <a:p>
            <a:r>
              <a:rPr lang="en-GB" dirty="0" smtClean="0"/>
              <a:t>Suspended CNT bridges</a:t>
            </a:r>
            <a:endParaRPr lang="en-GB" dirty="0"/>
          </a:p>
        </p:txBody>
      </p:sp>
    </p:spTree>
    <p:extLst>
      <p:ext uri="{BB962C8B-B14F-4D97-AF65-F5344CB8AC3E}">
        <p14:creationId xmlns:p14="http://schemas.microsoft.com/office/powerpoint/2010/main" val="6767405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Double-sided bridges</a:t>
            </a:r>
          </a:p>
        </p:txBody>
      </p:sp>
      <p:sp>
        <p:nvSpPr>
          <p:cNvPr id="4" name="Slide Number Placeholder 3"/>
          <p:cNvSpPr>
            <a:spLocks noGrp="1"/>
          </p:cNvSpPr>
          <p:nvPr>
            <p:ph type="sldNum" sz="quarter" idx="12"/>
          </p:nvPr>
        </p:nvSpPr>
        <p:spPr/>
        <p:txBody>
          <a:bodyPr/>
          <a:lstStyle/>
          <a:p>
            <a:fld id="{30F8D0C6-C91E-4B41-A751-9F3BA6AC0EDC}" type="slidenum">
              <a:rPr lang="en-GB" smtClean="0"/>
              <a:t>13</a:t>
            </a:fld>
            <a:endParaRPr lang="en-GB"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144" y="1508760"/>
            <a:ext cx="5547360" cy="416052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5240" y="1508760"/>
            <a:ext cx="5547360" cy="4160520"/>
          </a:xfrm>
          <a:prstGeom prst="rect">
            <a:avLst/>
          </a:prstGeom>
        </p:spPr>
      </p:pic>
    </p:spTree>
    <p:extLst>
      <p:ext uri="{BB962C8B-B14F-4D97-AF65-F5344CB8AC3E}">
        <p14:creationId xmlns:p14="http://schemas.microsoft.com/office/powerpoint/2010/main" val="194357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Double sided bridges</a:t>
            </a:r>
          </a:p>
        </p:txBody>
      </p:sp>
      <p:sp>
        <p:nvSpPr>
          <p:cNvPr id="4" name="Slide Number Placeholder 3"/>
          <p:cNvSpPr>
            <a:spLocks noGrp="1"/>
          </p:cNvSpPr>
          <p:nvPr>
            <p:ph type="sldNum" sz="quarter" idx="12"/>
          </p:nvPr>
        </p:nvSpPr>
        <p:spPr/>
        <p:txBody>
          <a:bodyPr/>
          <a:lstStyle/>
          <a:p>
            <a:fld id="{30F8D0C6-C91E-4B41-A751-9F3BA6AC0EDC}" type="slidenum">
              <a:rPr lang="en-GB" smtClean="0"/>
              <a:t>14</a:t>
            </a:fld>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717" y="1470202"/>
            <a:ext cx="5720691" cy="429051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3592" y="1426464"/>
            <a:ext cx="5779008" cy="4334256"/>
          </a:xfrm>
          <a:prstGeom prst="rect">
            <a:avLst/>
          </a:prstGeom>
        </p:spPr>
      </p:pic>
    </p:spTree>
    <p:extLst>
      <p:ext uri="{BB962C8B-B14F-4D97-AF65-F5344CB8AC3E}">
        <p14:creationId xmlns:p14="http://schemas.microsoft.com/office/powerpoint/2010/main" val="2764226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Single sided bridges</a:t>
            </a:r>
          </a:p>
        </p:txBody>
      </p:sp>
      <p:sp>
        <p:nvSpPr>
          <p:cNvPr id="4" name="Slide Number Placeholder 3"/>
          <p:cNvSpPr>
            <a:spLocks noGrp="1"/>
          </p:cNvSpPr>
          <p:nvPr>
            <p:ph type="sldNum" sz="quarter" idx="12"/>
          </p:nvPr>
        </p:nvSpPr>
        <p:spPr/>
        <p:txBody>
          <a:bodyPr/>
          <a:lstStyle/>
          <a:p>
            <a:fld id="{30F8D0C6-C91E-4B41-A751-9F3BA6AC0EDC}" type="slidenum">
              <a:rPr lang="en-GB" smtClean="0"/>
              <a:t>15</a:t>
            </a:fld>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04" y="1214170"/>
            <a:ext cx="5793843" cy="434538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2478" y="1214170"/>
            <a:ext cx="5793843" cy="4345382"/>
          </a:xfrm>
          <a:prstGeom prst="rect">
            <a:avLst/>
          </a:prstGeom>
        </p:spPr>
      </p:pic>
    </p:spTree>
    <p:extLst>
      <p:ext uri="{BB962C8B-B14F-4D97-AF65-F5344CB8AC3E}">
        <p14:creationId xmlns:p14="http://schemas.microsoft.com/office/powerpoint/2010/main" val="3787937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Single sided bridges</a:t>
            </a:r>
          </a:p>
        </p:txBody>
      </p:sp>
      <p:sp>
        <p:nvSpPr>
          <p:cNvPr id="4" name="Slide Number Placeholder 3"/>
          <p:cNvSpPr>
            <a:spLocks noGrp="1"/>
          </p:cNvSpPr>
          <p:nvPr>
            <p:ph type="sldNum" sz="quarter" idx="12"/>
          </p:nvPr>
        </p:nvSpPr>
        <p:spPr/>
        <p:txBody>
          <a:bodyPr/>
          <a:lstStyle/>
          <a:p>
            <a:fld id="{30F8D0C6-C91E-4B41-A751-9F3BA6AC0EDC}" type="slidenum">
              <a:rPr lang="en-GB" smtClean="0"/>
              <a:t>16</a:t>
            </a:fld>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7611" y="839986"/>
            <a:ext cx="6992112" cy="5244084"/>
          </a:xfrm>
          <a:prstGeom prst="rect">
            <a:avLst/>
          </a:prstGeom>
        </p:spPr>
      </p:pic>
    </p:spTree>
    <p:extLst>
      <p:ext uri="{BB962C8B-B14F-4D97-AF65-F5344CB8AC3E}">
        <p14:creationId xmlns:p14="http://schemas.microsoft.com/office/powerpoint/2010/main" val="2878175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Single sided bridges</a:t>
            </a:r>
          </a:p>
        </p:txBody>
      </p:sp>
      <p:sp>
        <p:nvSpPr>
          <p:cNvPr id="4" name="Slide Number Placeholder 3"/>
          <p:cNvSpPr>
            <a:spLocks noGrp="1"/>
          </p:cNvSpPr>
          <p:nvPr>
            <p:ph type="sldNum" sz="quarter" idx="12"/>
          </p:nvPr>
        </p:nvSpPr>
        <p:spPr/>
        <p:txBody>
          <a:bodyPr/>
          <a:lstStyle/>
          <a:p>
            <a:fld id="{30F8D0C6-C91E-4B41-A751-9F3BA6AC0EDC}" type="slidenum">
              <a:rPr lang="en-GB" smtClean="0"/>
              <a:t>17</a:t>
            </a:fld>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185" y="1360473"/>
            <a:ext cx="5671922" cy="425394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5512" y="1338605"/>
            <a:ext cx="5657088" cy="4242816"/>
          </a:xfrm>
          <a:prstGeom prst="rect">
            <a:avLst/>
          </a:prstGeom>
        </p:spPr>
      </p:pic>
    </p:spTree>
    <p:extLst>
      <p:ext uri="{BB962C8B-B14F-4D97-AF65-F5344CB8AC3E}">
        <p14:creationId xmlns:p14="http://schemas.microsoft.com/office/powerpoint/2010/main" val="1819706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0F8D0C6-C91E-4B41-A751-9F3BA6AC0EDC}" type="slidenum">
              <a:rPr lang="en-GB" smtClean="0"/>
              <a:t>18</a:t>
            </a:fld>
            <a:endParaRPr lang="en-GB" dirty="0"/>
          </a:p>
        </p:txBody>
      </p:sp>
      <p:sp>
        <p:nvSpPr>
          <p:cNvPr id="5" name="Title 1"/>
          <p:cNvSpPr>
            <a:spLocks noGrp="1"/>
          </p:cNvSpPr>
          <p:nvPr>
            <p:ph type="title"/>
          </p:nvPr>
        </p:nvSpPr>
        <p:spPr>
          <a:xfrm>
            <a:off x="0" y="-111393"/>
            <a:ext cx="12192000" cy="1325563"/>
          </a:xfrm>
        </p:spPr>
        <p:txBody>
          <a:bodyPr/>
          <a:lstStyle/>
          <a:p>
            <a:r>
              <a:rPr lang="en-GB" dirty="0"/>
              <a:t>Flopped CNT bridges</a:t>
            </a:r>
          </a:p>
        </p:txBody>
      </p:sp>
      <p:pic>
        <p:nvPicPr>
          <p:cNvPr id="6" name="Picture 5"/>
          <p:cNvPicPr>
            <a:picLocks noChangeAspect="1"/>
          </p:cNvPicPr>
          <p:nvPr/>
        </p:nvPicPr>
        <p:blipFill>
          <a:blip r:embed="rId2"/>
          <a:stretch>
            <a:fillRect/>
          </a:stretch>
        </p:blipFill>
        <p:spPr>
          <a:xfrm>
            <a:off x="732939" y="1214170"/>
            <a:ext cx="10726121" cy="2321510"/>
          </a:xfrm>
          <a:prstGeom prst="rect">
            <a:avLst/>
          </a:prstGeom>
        </p:spPr>
      </p:pic>
      <p:pic>
        <p:nvPicPr>
          <p:cNvPr id="7" name="Picture 6"/>
          <p:cNvPicPr>
            <a:picLocks noChangeAspect="1"/>
          </p:cNvPicPr>
          <p:nvPr/>
        </p:nvPicPr>
        <p:blipFill>
          <a:blip r:embed="rId3"/>
          <a:stretch>
            <a:fillRect/>
          </a:stretch>
        </p:blipFill>
        <p:spPr>
          <a:xfrm>
            <a:off x="88782" y="4611169"/>
            <a:ext cx="5783582" cy="1257609"/>
          </a:xfrm>
          <a:prstGeom prst="rect">
            <a:avLst/>
          </a:prstGeom>
        </p:spPr>
      </p:pic>
      <p:sp>
        <p:nvSpPr>
          <p:cNvPr id="8" name="TextBox 7"/>
          <p:cNvSpPr txBox="1"/>
          <p:nvPr/>
        </p:nvSpPr>
        <p:spPr>
          <a:xfrm>
            <a:off x="1259319" y="3884759"/>
            <a:ext cx="3089566" cy="523220"/>
          </a:xfrm>
          <a:prstGeom prst="rect">
            <a:avLst/>
          </a:prstGeom>
          <a:noFill/>
        </p:spPr>
        <p:txBody>
          <a:bodyPr wrap="square" rtlCol="0">
            <a:spAutoFit/>
          </a:bodyPr>
          <a:lstStyle/>
          <a:p>
            <a:pPr algn="ctr"/>
            <a:r>
              <a:rPr lang="en-GB" sz="2800" dirty="0"/>
              <a:t>One-sided flop</a:t>
            </a:r>
          </a:p>
        </p:txBody>
      </p:sp>
      <p:pic>
        <p:nvPicPr>
          <p:cNvPr id="9" name="Picture 8"/>
          <p:cNvPicPr>
            <a:picLocks noChangeAspect="1"/>
          </p:cNvPicPr>
          <p:nvPr/>
        </p:nvPicPr>
        <p:blipFill rotWithShape="1">
          <a:blip r:embed="rId4"/>
          <a:srcRect r="4478"/>
          <a:stretch/>
        </p:blipFill>
        <p:spPr>
          <a:xfrm>
            <a:off x="5735204" y="4022250"/>
            <a:ext cx="6177396" cy="1997847"/>
          </a:xfrm>
          <a:prstGeom prst="rect">
            <a:avLst/>
          </a:prstGeom>
        </p:spPr>
      </p:pic>
      <p:sp>
        <p:nvSpPr>
          <p:cNvPr id="10" name="TextBox 9"/>
          <p:cNvSpPr txBox="1"/>
          <p:nvPr/>
        </p:nvSpPr>
        <p:spPr>
          <a:xfrm>
            <a:off x="7506851" y="3884759"/>
            <a:ext cx="3089566" cy="523220"/>
          </a:xfrm>
          <a:prstGeom prst="rect">
            <a:avLst/>
          </a:prstGeom>
          <a:noFill/>
        </p:spPr>
        <p:txBody>
          <a:bodyPr wrap="square" rtlCol="0">
            <a:spAutoFit/>
          </a:bodyPr>
          <a:lstStyle/>
          <a:p>
            <a:pPr algn="ctr"/>
            <a:r>
              <a:rPr lang="en-GB" sz="2800" dirty="0"/>
              <a:t>Two-sided flop</a:t>
            </a:r>
          </a:p>
        </p:txBody>
      </p:sp>
    </p:spTree>
    <p:extLst>
      <p:ext uri="{BB962C8B-B14F-4D97-AF65-F5344CB8AC3E}">
        <p14:creationId xmlns:p14="http://schemas.microsoft.com/office/powerpoint/2010/main" val="779037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Flopped structures</a:t>
            </a:r>
          </a:p>
        </p:txBody>
      </p:sp>
      <p:sp>
        <p:nvSpPr>
          <p:cNvPr id="4" name="Slide Number Placeholder 3"/>
          <p:cNvSpPr>
            <a:spLocks noGrp="1"/>
          </p:cNvSpPr>
          <p:nvPr>
            <p:ph type="sldNum" sz="quarter" idx="12"/>
          </p:nvPr>
        </p:nvSpPr>
        <p:spPr/>
        <p:txBody>
          <a:bodyPr/>
          <a:lstStyle/>
          <a:p>
            <a:fld id="{30F8D0C6-C91E-4B41-A751-9F3BA6AC0EDC}" type="slidenum">
              <a:rPr lang="en-GB" smtClean="0"/>
              <a:t>19</a:t>
            </a:fld>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715" y="1214170"/>
            <a:ext cx="5597984" cy="419848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3171" y="1214170"/>
            <a:ext cx="5652804" cy="4239603"/>
          </a:xfrm>
          <a:prstGeom prst="rect">
            <a:avLst/>
          </a:prstGeom>
        </p:spPr>
      </p:pic>
    </p:spTree>
    <p:extLst>
      <p:ext uri="{BB962C8B-B14F-4D97-AF65-F5344CB8AC3E}">
        <p14:creationId xmlns:p14="http://schemas.microsoft.com/office/powerpoint/2010/main" val="3238127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0F8D0C6-C91E-4B41-A751-9F3BA6AC0EDC}" type="slidenum">
              <a:rPr lang="en-GB" smtClean="0"/>
              <a:t>2</a:t>
            </a:fld>
            <a:endParaRPr lang="en-GB" dirty="0"/>
          </a:p>
        </p:txBody>
      </p:sp>
      <p:sp>
        <p:nvSpPr>
          <p:cNvPr id="5" name="Title 1"/>
          <p:cNvSpPr>
            <a:spLocks noGrp="1"/>
          </p:cNvSpPr>
          <p:nvPr>
            <p:ph type="title"/>
          </p:nvPr>
        </p:nvSpPr>
        <p:spPr>
          <a:xfrm>
            <a:off x="0" y="-111393"/>
            <a:ext cx="12192000" cy="1325563"/>
          </a:xfrm>
        </p:spPr>
        <p:txBody>
          <a:bodyPr/>
          <a:lstStyle/>
          <a:p>
            <a:r>
              <a:rPr lang="en-GB" dirty="0" smtClean="0"/>
              <a:t>Infrared Sensors</a:t>
            </a:r>
            <a:endParaRPr lang="en-GB" dirty="0"/>
          </a:p>
        </p:txBody>
      </p:sp>
      <p:pic>
        <p:nvPicPr>
          <p:cNvPr id="8" name="Picture 4" descr="prodcut-image">
            <a:extLst>
              <a:ext uri="{FF2B5EF4-FFF2-40B4-BE49-F238E27FC236}">
                <a16:creationId xmlns:a16="http://schemas.microsoft.com/office/drawing/2014/main" id="{C95B53CE-D8C9-43AF-9B4A-2C4D8BDB80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1843" y="944643"/>
            <a:ext cx="4748742" cy="526933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66C58E6-60A4-460A-AF7C-F67E285D3EE6}"/>
              </a:ext>
            </a:extLst>
          </p:cNvPr>
          <p:cNvSpPr/>
          <p:nvPr/>
        </p:nvSpPr>
        <p:spPr>
          <a:xfrm>
            <a:off x="3427325" y="3896136"/>
            <a:ext cx="5143071" cy="2317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5883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Flopped structures</a:t>
            </a:r>
          </a:p>
        </p:txBody>
      </p:sp>
      <p:sp>
        <p:nvSpPr>
          <p:cNvPr id="4" name="Slide Number Placeholder 3"/>
          <p:cNvSpPr>
            <a:spLocks noGrp="1"/>
          </p:cNvSpPr>
          <p:nvPr>
            <p:ph type="sldNum" sz="quarter" idx="12"/>
          </p:nvPr>
        </p:nvSpPr>
        <p:spPr/>
        <p:txBody>
          <a:bodyPr/>
          <a:lstStyle/>
          <a:p>
            <a:fld id="{30F8D0C6-C91E-4B41-A751-9F3BA6AC0EDC}" type="slidenum">
              <a:rPr lang="en-GB" smtClean="0"/>
              <a:t>20</a:t>
            </a:fld>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135" y="1214170"/>
            <a:ext cx="5244023" cy="393301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5943" y="1214171"/>
            <a:ext cx="5268083" cy="3951062"/>
          </a:xfrm>
          <a:prstGeom prst="rect">
            <a:avLst/>
          </a:prstGeom>
        </p:spPr>
      </p:pic>
    </p:spTree>
    <p:extLst>
      <p:ext uri="{BB962C8B-B14F-4D97-AF65-F5344CB8AC3E}">
        <p14:creationId xmlns:p14="http://schemas.microsoft.com/office/powerpoint/2010/main" val="3381406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Flopped structures</a:t>
            </a:r>
          </a:p>
        </p:txBody>
      </p:sp>
      <p:sp>
        <p:nvSpPr>
          <p:cNvPr id="4" name="Slide Number Placeholder 3"/>
          <p:cNvSpPr>
            <a:spLocks noGrp="1"/>
          </p:cNvSpPr>
          <p:nvPr>
            <p:ph type="sldNum" sz="quarter" idx="12"/>
          </p:nvPr>
        </p:nvSpPr>
        <p:spPr/>
        <p:txBody>
          <a:bodyPr/>
          <a:lstStyle/>
          <a:p>
            <a:fld id="{30F8D0C6-C91E-4B41-A751-9F3BA6AC0EDC}" type="slidenum">
              <a:rPr lang="en-GB" smtClean="0"/>
              <a:t>21</a:t>
            </a:fld>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710" y="1338415"/>
            <a:ext cx="5388076" cy="404105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0076" y="1338415"/>
            <a:ext cx="5388077" cy="4041058"/>
          </a:xfrm>
          <a:prstGeom prst="rect">
            <a:avLst/>
          </a:prstGeom>
        </p:spPr>
      </p:pic>
    </p:spTree>
    <p:extLst>
      <p:ext uri="{BB962C8B-B14F-4D97-AF65-F5344CB8AC3E}">
        <p14:creationId xmlns:p14="http://schemas.microsoft.com/office/powerpoint/2010/main" val="25024611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Test setup</a:t>
            </a:r>
          </a:p>
        </p:txBody>
      </p:sp>
      <p:sp>
        <p:nvSpPr>
          <p:cNvPr id="4" name="Slide Number Placeholder 3"/>
          <p:cNvSpPr>
            <a:spLocks noGrp="1"/>
          </p:cNvSpPr>
          <p:nvPr>
            <p:ph type="sldNum" sz="quarter" idx="12"/>
          </p:nvPr>
        </p:nvSpPr>
        <p:spPr/>
        <p:txBody>
          <a:bodyPr/>
          <a:lstStyle/>
          <a:p>
            <a:fld id="{30F8D0C6-C91E-4B41-A751-9F3BA6AC0EDC}" type="slidenum">
              <a:rPr lang="en-GB" smtClean="0"/>
              <a:t>22</a:t>
            </a:fld>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019" y="1135557"/>
            <a:ext cx="8025120" cy="4616314"/>
          </a:xfrm>
          <a:prstGeom prst="rect">
            <a:avLst/>
          </a:prstGeom>
        </p:spPr>
      </p:pic>
    </p:spTree>
    <p:extLst>
      <p:ext uri="{BB962C8B-B14F-4D97-AF65-F5344CB8AC3E}">
        <p14:creationId xmlns:p14="http://schemas.microsoft.com/office/powerpoint/2010/main" val="4789049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Test setup</a:t>
            </a:r>
          </a:p>
        </p:txBody>
      </p:sp>
      <p:sp>
        <p:nvSpPr>
          <p:cNvPr id="4" name="Slide Number Placeholder 3"/>
          <p:cNvSpPr>
            <a:spLocks noGrp="1"/>
          </p:cNvSpPr>
          <p:nvPr>
            <p:ph type="sldNum" sz="quarter" idx="12"/>
          </p:nvPr>
        </p:nvSpPr>
        <p:spPr/>
        <p:txBody>
          <a:bodyPr/>
          <a:lstStyle/>
          <a:p>
            <a:fld id="{30F8D0C6-C91E-4B41-A751-9F3BA6AC0EDC}" type="slidenum">
              <a:rPr lang="en-GB" smtClean="0"/>
              <a:t>23</a:t>
            </a:fld>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388" y="1214170"/>
            <a:ext cx="9658544" cy="4510786"/>
          </a:xfrm>
          <a:prstGeom prst="rect">
            <a:avLst/>
          </a:prstGeom>
        </p:spPr>
      </p:pic>
    </p:spTree>
    <p:extLst>
      <p:ext uri="{BB962C8B-B14F-4D97-AF65-F5344CB8AC3E}">
        <p14:creationId xmlns:p14="http://schemas.microsoft.com/office/powerpoint/2010/main" val="7496442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Electrical characterization</a:t>
            </a:r>
          </a:p>
        </p:txBody>
      </p:sp>
      <p:sp>
        <p:nvSpPr>
          <p:cNvPr id="4" name="Slide Number Placeholder 3"/>
          <p:cNvSpPr>
            <a:spLocks noGrp="1"/>
          </p:cNvSpPr>
          <p:nvPr>
            <p:ph type="sldNum" sz="quarter" idx="12"/>
          </p:nvPr>
        </p:nvSpPr>
        <p:spPr/>
        <p:txBody>
          <a:bodyPr/>
          <a:lstStyle/>
          <a:p>
            <a:fld id="{30F8D0C6-C91E-4B41-A751-9F3BA6AC0EDC}" type="slidenum">
              <a:rPr lang="en-GB" smtClean="0"/>
              <a:t>24</a:t>
            </a:fld>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062" y="1214171"/>
            <a:ext cx="11235245" cy="4449210"/>
          </a:xfrm>
          <a:prstGeom prst="rect">
            <a:avLst/>
          </a:prstGeom>
        </p:spPr>
      </p:pic>
    </p:spTree>
    <p:extLst>
      <p:ext uri="{BB962C8B-B14F-4D97-AF65-F5344CB8AC3E}">
        <p14:creationId xmlns:p14="http://schemas.microsoft.com/office/powerpoint/2010/main" val="41821158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0F8D0C6-C91E-4B41-A751-9F3BA6AC0EDC}" type="slidenum">
              <a:rPr lang="en-GB" smtClean="0"/>
              <a:t>25</a:t>
            </a:fld>
            <a:endParaRPr lang="en-GB" dirty="0"/>
          </a:p>
        </p:txBody>
      </p:sp>
      <p:sp>
        <p:nvSpPr>
          <p:cNvPr id="7" name="Title 1"/>
          <p:cNvSpPr txBox="1">
            <a:spLocks/>
          </p:cNvSpPr>
          <p:nvPr/>
        </p:nvSpPr>
        <p:spPr>
          <a:xfrm>
            <a:off x="152400" y="41007"/>
            <a:ext cx="121920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Single Sided | </a:t>
            </a:r>
            <a:r>
              <a:rPr lang="en-GB" b="1" dirty="0"/>
              <a:t>T: 10 um L: 20 um</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4296" y="1207775"/>
            <a:ext cx="6275104" cy="4706328"/>
          </a:xfrm>
          <a:prstGeom prst="rect">
            <a:avLst/>
          </a:prstGeom>
        </p:spPr>
      </p:pic>
    </p:spTree>
    <p:extLst>
      <p:ext uri="{BB962C8B-B14F-4D97-AF65-F5344CB8AC3E}">
        <p14:creationId xmlns:p14="http://schemas.microsoft.com/office/powerpoint/2010/main" val="8845879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Single Sided | </a:t>
            </a:r>
            <a:r>
              <a:rPr lang="en-GB" b="1" dirty="0"/>
              <a:t>W: 5 um   L: 10 um</a:t>
            </a:r>
            <a:endParaRPr lang="en-GB" dirty="0"/>
          </a:p>
        </p:txBody>
      </p:sp>
      <p:sp>
        <p:nvSpPr>
          <p:cNvPr id="4" name="Slide Number Placeholder 3"/>
          <p:cNvSpPr>
            <a:spLocks noGrp="1"/>
          </p:cNvSpPr>
          <p:nvPr>
            <p:ph type="sldNum" sz="quarter" idx="12"/>
          </p:nvPr>
        </p:nvSpPr>
        <p:spPr/>
        <p:txBody>
          <a:bodyPr/>
          <a:lstStyle/>
          <a:p>
            <a:fld id="{30F8D0C6-C91E-4B41-A751-9F3BA6AC0EDC}" type="slidenum">
              <a:rPr lang="en-GB" smtClean="0"/>
              <a:t>26</a:t>
            </a:fld>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8097" y="1017638"/>
            <a:ext cx="6371303" cy="4778478"/>
          </a:xfrm>
          <a:prstGeom prst="rect">
            <a:avLst/>
          </a:prstGeom>
        </p:spPr>
      </p:pic>
    </p:spTree>
    <p:extLst>
      <p:ext uri="{BB962C8B-B14F-4D97-AF65-F5344CB8AC3E}">
        <p14:creationId xmlns:p14="http://schemas.microsoft.com/office/powerpoint/2010/main" val="32932880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Single Sided |  </a:t>
            </a:r>
            <a:r>
              <a:rPr lang="en-GB" b="1" dirty="0"/>
              <a:t>W: 3 um   L:  6  um </a:t>
            </a:r>
            <a:endParaRPr lang="en-GB" dirty="0"/>
          </a:p>
        </p:txBody>
      </p:sp>
      <p:sp>
        <p:nvSpPr>
          <p:cNvPr id="4" name="Slide Number Placeholder 3"/>
          <p:cNvSpPr>
            <a:spLocks noGrp="1"/>
          </p:cNvSpPr>
          <p:nvPr>
            <p:ph type="sldNum" sz="quarter" idx="12"/>
          </p:nvPr>
        </p:nvSpPr>
        <p:spPr/>
        <p:txBody>
          <a:bodyPr/>
          <a:lstStyle/>
          <a:p>
            <a:fld id="{30F8D0C6-C91E-4B41-A751-9F3BA6AC0EDC}" type="slidenum">
              <a:rPr lang="en-GB" smtClean="0"/>
              <a:t>27</a:t>
            </a:fld>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6943" y="1214170"/>
            <a:ext cx="6181698" cy="4636274"/>
          </a:xfrm>
          <a:prstGeom prst="rect">
            <a:avLst/>
          </a:prstGeom>
        </p:spPr>
      </p:pic>
    </p:spTree>
    <p:extLst>
      <p:ext uri="{BB962C8B-B14F-4D97-AF65-F5344CB8AC3E}">
        <p14:creationId xmlns:p14="http://schemas.microsoft.com/office/powerpoint/2010/main" val="36253604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Annealing test</a:t>
            </a:r>
          </a:p>
        </p:txBody>
      </p:sp>
      <p:sp>
        <p:nvSpPr>
          <p:cNvPr id="4" name="Slide Number Placeholder 3"/>
          <p:cNvSpPr>
            <a:spLocks noGrp="1"/>
          </p:cNvSpPr>
          <p:nvPr>
            <p:ph type="sldNum" sz="quarter" idx="12"/>
          </p:nvPr>
        </p:nvSpPr>
        <p:spPr/>
        <p:txBody>
          <a:bodyPr/>
          <a:lstStyle/>
          <a:p>
            <a:fld id="{30F8D0C6-C91E-4B41-A751-9F3BA6AC0EDC}" type="slidenum">
              <a:rPr lang="en-GB" smtClean="0"/>
              <a:t>28</a:t>
            </a:fld>
            <a:endParaRPr lang="en-GB" dirty="0"/>
          </a:p>
        </p:txBody>
      </p:sp>
      <p:pic>
        <p:nvPicPr>
          <p:cNvPr id="5" name="Picture 4"/>
          <p:cNvPicPr>
            <a:picLocks noChangeAspect="1"/>
          </p:cNvPicPr>
          <p:nvPr/>
        </p:nvPicPr>
        <p:blipFill>
          <a:blip r:embed="rId2"/>
          <a:stretch>
            <a:fillRect/>
          </a:stretch>
        </p:blipFill>
        <p:spPr>
          <a:xfrm>
            <a:off x="2700812" y="1022442"/>
            <a:ext cx="6571827" cy="4832668"/>
          </a:xfrm>
          <a:prstGeom prst="rect">
            <a:avLst/>
          </a:prstGeom>
        </p:spPr>
      </p:pic>
    </p:spTree>
    <p:extLst>
      <p:ext uri="{BB962C8B-B14F-4D97-AF65-F5344CB8AC3E}">
        <p14:creationId xmlns:p14="http://schemas.microsoft.com/office/powerpoint/2010/main" val="15441512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Annealing experiment</a:t>
            </a:r>
          </a:p>
        </p:txBody>
      </p:sp>
      <p:sp>
        <p:nvSpPr>
          <p:cNvPr id="4" name="Slide Number Placeholder 3"/>
          <p:cNvSpPr>
            <a:spLocks noGrp="1"/>
          </p:cNvSpPr>
          <p:nvPr>
            <p:ph type="sldNum" sz="quarter" idx="12"/>
          </p:nvPr>
        </p:nvSpPr>
        <p:spPr/>
        <p:txBody>
          <a:bodyPr/>
          <a:lstStyle/>
          <a:p>
            <a:fld id="{30F8D0C6-C91E-4B41-A751-9F3BA6AC0EDC}" type="slidenum">
              <a:rPr lang="en-GB" smtClean="0"/>
              <a:t>29</a:t>
            </a:fld>
            <a:endParaRPr lang="en-GB" dirty="0"/>
          </a:p>
        </p:txBody>
      </p:sp>
      <p:pic>
        <p:nvPicPr>
          <p:cNvPr id="5" name="Picture 4"/>
          <p:cNvPicPr>
            <a:picLocks noChangeAspect="1"/>
          </p:cNvPicPr>
          <p:nvPr/>
        </p:nvPicPr>
        <p:blipFill>
          <a:blip r:embed="rId2"/>
          <a:stretch>
            <a:fillRect/>
          </a:stretch>
        </p:blipFill>
        <p:spPr>
          <a:xfrm>
            <a:off x="2625213" y="961905"/>
            <a:ext cx="6784257" cy="5051322"/>
          </a:xfrm>
          <a:prstGeom prst="rect">
            <a:avLst/>
          </a:prstGeom>
        </p:spPr>
      </p:pic>
    </p:spTree>
    <p:extLst>
      <p:ext uri="{BB962C8B-B14F-4D97-AF65-F5344CB8AC3E}">
        <p14:creationId xmlns:p14="http://schemas.microsoft.com/office/powerpoint/2010/main" val="1734184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0F8D0C6-C91E-4B41-A751-9F3BA6AC0EDC}" type="slidenum">
              <a:rPr lang="en-GB" smtClean="0"/>
              <a:t>3</a:t>
            </a:fld>
            <a:endParaRPr lang="en-GB" dirty="0"/>
          </a:p>
        </p:txBody>
      </p:sp>
      <p:sp>
        <p:nvSpPr>
          <p:cNvPr id="5" name="Title 1"/>
          <p:cNvSpPr>
            <a:spLocks noGrp="1"/>
          </p:cNvSpPr>
          <p:nvPr>
            <p:ph type="title"/>
          </p:nvPr>
        </p:nvSpPr>
        <p:spPr>
          <a:xfrm>
            <a:off x="0" y="-111393"/>
            <a:ext cx="12192000" cy="1325563"/>
          </a:xfrm>
        </p:spPr>
        <p:txBody>
          <a:bodyPr/>
          <a:lstStyle/>
          <a:p>
            <a:r>
              <a:rPr lang="en-GB" dirty="0" smtClean="0"/>
              <a:t>Black Body Radiation</a:t>
            </a:r>
            <a:endParaRPr lang="en-GB" dirty="0"/>
          </a:p>
        </p:txBody>
      </p:sp>
      <p:pic>
        <p:nvPicPr>
          <p:cNvPr id="6" name="Picture 2" descr="Image result for thermal radiation"/>
          <p:cNvPicPr>
            <a:picLocks noChangeAspect="1" noChangeArrowheads="1"/>
          </p:cNvPicPr>
          <p:nvPr/>
        </p:nvPicPr>
        <p:blipFill rotWithShape="1">
          <a:blip r:embed="rId3">
            <a:extLst>
              <a:ext uri="{28A0092B-C50C-407E-A947-70E740481C1C}">
                <a14:useLocalDpi xmlns:a14="http://schemas.microsoft.com/office/drawing/2010/main" val="0"/>
              </a:ext>
            </a:extLst>
          </a:blip>
          <a:srcRect t="6042"/>
          <a:stretch/>
        </p:blipFill>
        <p:spPr bwMode="auto">
          <a:xfrm>
            <a:off x="1830387" y="1214170"/>
            <a:ext cx="8531225" cy="5034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0600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IR response</a:t>
            </a:r>
          </a:p>
        </p:txBody>
      </p:sp>
      <p:sp>
        <p:nvSpPr>
          <p:cNvPr id="4" name="Slide Number Placeholder 3"/>
          <p:cNvSpPr>
            <a:spLocks noGrp="1"/>
          </p:cNvSpPr>
          <p:nvPr>
            <p:ph type="sldNum" sz="quarter" idx="12"/>
          </p:nvPr>
        </p:nvSpPr>
        <p:spPr/>
        <p:txBody>
          <a:bodyPr/>
          <a:lstStyle/>
          <a:p>
            <a:fld id="{30F8D0C6-C91E-4B41-A751-9F3BA6AC0EDC}" type="slidenum">
              <a:rPr lang="en-GB" smtClean="0"/>
              <a:t>30</a:t>
            </a:fld>
            <a:endParaRPr lang="en-GB" dirty="0"/>
          </a:p>
        </p:txBody>
      </p:sp>
      <p:pic>
        <p:nvPicPr>
          <p:cNvPr id="5" name="Picture 4"/>
          <p:cNvPicPr>
            <a:picLocks noChangeAspect="1"/>
          </p:cNvPicPr>
          <p:nvPr/>
        </p:nvPicPr>
        <p:blipFill>
          <a:blip r:embed="rId2"/>
          <a:stretch>
            <a:fillRect/>
          </a:stretch>
        </p:blipFill>
        <p:spPr>
          <a:xfrm>
            <a:off x="2525984" y="796641"/>
            <a:ext cx="6643416" cy="4997875"/>
          </a:xfrm>
          <a:prstGeom prst="rect">
            <a:avLst/>
          </a:prstGeom>
        </p:spPr>
      </p:pic>
      <p:sp>
        <p:nvSpPr>
          <p:cNvPr id="7" name="TextBox 6"/>
          <p:cNvSpPr txBox="1"/>
          <p:nvPr/>
        </p:nvSpPr>
        <p:spPr>
          <a:xfrm>
            <a:off x="4277032" y="1474840"/>
            <a:ext cx="548548" cy="369332"/>
          </a:xfrm>
          <a:prstGeom prst="rect">
            <a:avLst/>
          </a:prstGeom>
          <a:noFill/>
        </p:spPr>
        <p:txBody>
          <a:bodyPr wrap="none" rtlCol="0">
            <a:spAutoFit/>
          </a:bodyPr>
          <a:lstStyle/>
          <a:p>
            <a:r>
              <a:rPr lang="en-GB" dirty="0"/>
              <a:t>OFF</a:t>
            </a:r>
          </a:p>
        </p:txBody>
      </p:sp>
      <p:sp>
        <p:nvSpPr>
          <p:cNvPr id="8" name="TextBox 7"/>
          <p:cNvSpPr txBox="1"/>
          <p:nvPr/>
        </p:nvSpPr>
        <p:spPr>
          <a:xfrm>
            <a:off x="3894240" y="2391880"/>
            <a:ext cx="486030" cy="369332"/>
          </a:xfrm>
          <a:prstGeom prst="rect">
            <a:avLst/>
          </a:prstGeom>
          <a:noFill/>
        </p:spPr>
        <p:txBody>
          <a:bodyPr wrap="none" rtlCol="0">
            <a:spAutoFit/>
          </a:bodyPr>
          <a:lstStyle/>
          <a:p>
            <a:r>
              <a:rPr lang="en-GB" dirty="0"/>
              <a:t>ON</a:t>
            </a:r>
          </a:p>
        </p:txBody>
      </p:sp>
      <p:sp>
        <p:nvSpPr>
          <p:cNvPr id="11" name="TextBox 10"/>
          <p:cNvSpPr txBox="1"/>
          <p:nvPr/>
        </p:nvSpPr>
        <p:spPr>
          <a:xfrm>
            <a:off x="4828437" y="1937538"/>
            <a:ext cx="548548" cy="369332"/>
          </a:xfrm>
          <a:prstGeom prst="rect">
            <a:avLst/>
          </a:prstGeom>
          <a:noFill/>
        </p:spPr>
        <p:txBody>
          <a:bodyPr wrap="none" rtlCol="0">
            <a:spAutoFit/>
          </a:bodyPr>
          <a:lstStyle/>
          <a:p>
            <a:r>
              <a:rPr lang="en-GB" dirty="0"/>
              <a:t>OFF</a:t>
            </a:r>
          </a:p>
        </p:txBody>
      </p:sp>
      <p:sp>
        <p:nvSpPr>
          <p:cNvPr id="12" name="TextBox 11"/>
          <p:cNvSpPr txBox="1"/>
          <p:nvPr/>
        </p:nvSpPr>
        <p:spPr>
          <a:xfrm>
            <a:off x="3562068" y="1159839"/>
            <a:ext cx="548548" cy="369332"/>
          </a:xfrm>
          <a:prstGeom prst="rect">
            <a:avLst/>
          </a:prstGeom>
          <a:noFill/>
        </p:spPr>
        <p:txBody>
          <a:bodyPr wrap="none" rtlCol="0">
            <a:spAutoFit/>
          </a:bodyPr>
          <a:lstStyle/>
          <a:p>
            <a:r>
              <a:rPr lang="en-GB" dirty="0"/>
              <a:t>OFF</a:t>
            </a:r>
          </a:p>
        </p:txBody>
      </p:sp>
      <p:sp>
        <p:nvSpPr>
          <p:cNvPr id="13" name="TextBox 12"/>
          <p:cNvSpPr txBox="1"/>
          <p:nvPr/>
        </p:nvSpPr>
        <p:spPr>
          <a:xfrm>
            <a:off x="5535561" y="2107505"/>
            <a:ext cx="548548" cy="369332"/>
          </a:xfrm>
          <a:prstGeom prst="rect">
            <a:avLst/>
          </a:prstGeom>
          <a:noFill/>
        </p:spPr>
        <p:txBody>
          <a:bodyPr wrap="none" rtlCol="0">
            <a:spAutoFit/>
          </a:bodyPr>
          <a:lstStyle/>
          <a:p>
            <a:r>
              <a:rPr lang="en-GB" dirty="0"/>
              <a:t>OFF</a:t>
            </a:r>
          </a:p>
        </p:txBody>
      </p:sp>
      <p:sp>
        <p:nvSpPr>
          <p:cNvPr id="14" name="TextBox 13"/>
          <p:cNvSpPr txBox="1"/>
          <p:nvPr/>
        </p:nvSpPr>
        <p:spPr>
          <a:xfrm>
            <a:off x="6331067" y="2717016"/>
            <a:ext cx="548548" cy="369332"/>
          </a:xfrm>
          <a:prstGeom prst="rect">
            <a:avLst/>
          </a:prstGeom>
          <a:noFill/>
        </p:spPr>
        <p:txBody>
          <a:bodyPr wrap="none" rtlCol="0">
            <a:spAutoFit/>
          </a:bodyPr>
          <a:lstStyle/>
          <a:p>
            <a:r>
              <a:rPr lang="en-GB" dirty="0"/>
              <a:t>OFF</a:t>
            </a:r>
          </a:p>
        </p:txBody>
      </p:sp>
      <p:sp>
        <p:nvSpPr>
          <p:cNvPr id="15" name="TextBox 14"/>
          <p:cNvSpPr txBox="1"/>
          <p:nvPr/>
        </p:nvSpPr>
        <p:spPr>
          <a:xfrm>
            <a:off x="4592943" y="2773327"/>
            <a:ext cx="486030" cy="369332"/>
          </a:xfrm>
          <a:prstGeom prst="rect">
            <a:avLst/>
          </a:prstGeom>
          <a:noFill/>
        </p:spPr>
        <p:txBody>
          <a:bodyPr wrap="none" rtlCol="0">
            <a:spAutoFit/>
          </a:bodyPr>
          <a:lstStyle/>
          <a:p>
            <a:r>
              <a:rPr lang="en-GB" dirty="0"/>
              <a:t>ON</a:t>
            </a:r>
          </a:p>
        </p:txBody>
      </p:sp>
      <p:sp>
        <p:nvSpPr>
          <p:cNvPr id="16" name="TextBox 15"/>
          <p:cNvSpPr txBox="1"/>
          <p:nvPr/>
        </p:nvSpPr>
        <p:spPr>
          <a:xfrm>
            <a:off x="5218990" y="2845572"/>
            <a:ext cx="486030" cy="369332"/>
          </a:xfrm>
          <a:prstGeom prst="rect">
            <a:avLst/>
          </a:prstGeom>
          <a:noFill/>
        </p:spPr>
        <p:txBody>
          <a:bodyPr wrap="none" rtlCol="0">
            <a:spAutoFit/>
          </a:bodyPr>
          <a:lstStyle/>
          <a:p>
            <a:r>
              <a:rPr lang="en-GB" dirty="0"/>
              <a:t>ON</a:t>
            </a:r>
          </a:p>
        </p:txBody>
      </p:sp>
      <p:sp>
        <p:nvSpPr>
          <p:cNvPr id="17" name="TextBox 16"/>
          <p:cNvSpPr txBox="1"/>
          <p:nvPr/>
        </p:nvSpPr>
        <p:spPr>
          <a:xfrm>
            <a:off x="6054611" y="3461589"/>
            <a:ext cx="486030" cy="369332"/>
          </a:xfrm>
          <a:prstGeom prst="rect">
            <a:avLst/>
          </a:prstGeom>
          <a:noFill/>
        </p:spPr>
        <p:txBody>
          <a:bodyPr wrap="none" rtlCol="0">
            <a:spAutoFit/>
          </a:bodyPr>
          <a:lstStyle/>
          <a:p>
            <a:r>
              <a:rPr lang="en-GB" dirty="0"/>
              <a:t>ON</a:t>
            </a:r>
          </a:p>
        </p:txBody>
      </p:sp>
    </p:spTree>
    <p:extLst>
      <p:ext uri="{BB962C8B-B14F-4D97-AF65-F5344CB8AC3E}">
        <p14:creationId xmlns:p14="http://schemas.microsoft.com/office/powerpoint/2010/main" val="42093614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IR Response | Fourier transform</a:t>
            </a:r>
          </a:p>
        </p:txBody>
      </p:sp>
      <p:sp>
        <p:nvSpPr>
          <p:cNvPr id="4" name="Slide Number Placeholder 3"/>
          <p:cNvSpPr>
            <a:spLocks noGrp="1"/>
          </p:cNvSpPr>
          <p:nvPr>
            <p:ph type="sldNum" sz="quarter" idx="12"/>
          </p:nvPr>
        </p:nvSpPr>
        <p:spPr/>
        <p:txBody>
          <a:bodyPr/>
          <a:lstStyle/>
          <a:p>
            <a:fld id="{30F8D0C6-C91E-4B41-A751-9F3BA6AC0EDC}" type="slidenum">
              <a:rPr lang="en-GB" smtClean="0"/>
              <a:t>31</a:t>
            </a:fld>
            <a:endParaRPr lang="en-GB" dirty="0"/>
          </a:p>
        </p:txBody>
      </p:sp>
      <p:pic>
        <p:nvPicPr>
          <p:cNvPr id="5" name="Picture 4"/>
          <p:cNvPicPr>
            <a:picLocks noChangeAspect="1"/>
          </p:cNvPicPr>
          <p:nvPr/>
        </p:nvPicPr>
        <p:blipFill>
          <a:blip r:embed="rId2"/>
          <a:stretch>
            <a:fillRect/>
          </a:stretch>
        </p:blipFill>
        <p:spPr>
          <a:xfrm>
            <a:off x="2569130" y="732561"/>
            <a:ext cx="7327037" cy="5388020"/>
          </a:xfrm>
          <a:prstGeom prst="rect">
            <a:avLst/>
          </a:prstGeom>
        </p:spPr>
      </p:pic>
    </p:spTree>
    <p:extLst>
      <p:ext uri="{BB962C8B-B14F-4D97-AF65-F5344CB8AC3E}">
        <p14:creationId xmlns:p14="http://schemas.microsoft.com/office/powerpoint/2010/main" val="2146283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Future steps</a:t>
            </a:r>
          </a:p>
        </p:txBody>
      </p:sp>
      <p:sp>
        <p:nvSpPr>
          <p:cNvPr id="4" name="Slide Number Placeholder 3"/>
          <p:cNvSpPr>
            <a:spLocks noGrp="1"/>
          </p:cNvSpPr>
          <p:nvPr>
            <p:ph type="sldNum" sz="quarter" idx="12"/>
          </p:nvPr>
        </p:nvSpPr>
        <p:spPr/>
        <p:txBody>
          <a:bodyPr/>
          <a:lstStyle/>
          <a:p>
            <a:fld id="{30F8D0C6-C91E-4B41-A751-9F3BA6AC0EDC}" type="slidenum">
              <a:rPr lang="en-GB" smtClean="0"/>
              <a:t>32</a:t>
            </a:fld>
            <a:endParaRPr lang="en-GB" dirty="0"/>
          </a:p>
        </p:txBody>
      </p:sp>
      <p:sp>
        <p:nvSpPr>
          <p:cNvPr id="5" name="Content Placeholder 2"/>
          <p:cNvSpPr>
            <a:spLocks noGrp="1"/>
          </p:cNvSpPr>
          <p:nvPr>
            <p:ph idx="1"/>
          </p:nvPr>
        </p:nvSpPr>
        <p:spPr>
          <a:xfrm>
            <a:off x="838200" y="1038225"/>
            <a:ext cx="10515600" cy="4351338"/>
          </a:xfrm>
        </p:spPr>
        <p:txBody>
          <a:bodyPr>
            <a:normAutofit/>
          </a:bodyPr>
          <a:lstStyle/>
          <a:p>
            <a:pPr marL="514350" indent="-514350">
              <a:buFont typeface="+mj-lt"/>
              <a:buAutoNum type="arabicPeriod"/>
            </a:pPr>
            <a:r>
              <a:rPr lang="en-GB" dirty="0"/>
              <a:t>Improve IR characterization setup </a:t>
            </a:r>
          </a:p>
          <a:p>
            <a:pPr lvl="1"/>
            <a:r>
              <a:rPr lang="en-GB" dirty="0"/>
              <a:t>Focusing lens/high power source</a:t>
            </a:r>
          </a:p>
          <a:p>
            <a:pPr marL="514350" indent="-514350">
              <a:buFont typeface="+mj-lt"/>
              <a:buAutoNum type="arabicPeriod"/>
            </a:pPr>
            <a:r>
              <a:rPr lang="en-GB" dirty="0"/>
              <a:t>Test double sided bridges </a:t>
            </a:r>
          </a:p>
          <a:p>
            <a:pPr marL="514350" indent="-514350">
              <a:buFont typeface="+mj-lt"/>
              <a:buAutoNum type="arabicPeriod"/>
            </a:pPr>
            <a:r>
              <a:rPr lang="en-GB" dirty="0"/>
              <a:t>Get better idea about TCR variations across samples</a:t>
            </a:r>
          </a:p>
          <a:p>
            <a:pPr marL="514350" indent="-514350">
              <a:buFont typeface="+mj-lt"/>
              <a:buAutoNum type="arabicPeriod"/>
            </a:pPr>
            <a:r>
              <a:rPr lang="en-GB" dirty="0"/>
              <a:t>Improve TCR</a:t>
            </a:r>
          </a:p>
          <a:p>
            <a:pPr lvl="1"/>
            <a:r>
              <a:rPr lang="en-GB" dirty="0"/>
              <a:t>Vary growth temperature (different quality CNTs)</a:t>
            </a:r>
          </a:p>
          <a:p>
            <a:pPr lvl="1"/>
            <a:r>
              <a:rPr lang="en-GB" dirty="0"/>
              <a:t>Functionalize with polymers/metal oxides</a:t>
            </a:r>
          </a:p>
          <a:p>
            <a:pPr lvl="1"/>
            <a:r>
              <a:rPr lang="en-GB" dirty="0"/>
              <a:t>Reduce 1/f noise</a:t>
            </a:r>
          </a:p>
          <a:p>
            <a:pPr marL="457200" indent="-457200">
              <a:buFont typeface="+mj-lt"/>
              <a:buAutoNum type="arabicPeriod"/>
            </a:pPr>
            <a:r>
              <a:rPr lang="en-GB" dirty="0"/>
              <a:t>Design new mask with 8x8 arrays</a:t>
            </a:r>
          </a:p>
        </p:txBody>
      </p:sp>
    </p:spTree>
    <p:extLst>
      <p:ext uri="{BB962C8B-B14F-4D97-AF65-F5344CB8AC3E}">
        <p14:creationId xmlns:p14="http://schemas.microsoft.com/office/powerpoint/2010/main" val="8565675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Acknowledgements</a:t>
            </a:r>
            <a:endParaRPr lang="en-GB" dirty="0"/>
          </a:p>
        </p:txBody>
      </p:sp>
      <p:sp>
        <p:nvSpPr>
          <p:cNvPr id="4" name="Slide Number Placeholder 3"/>
          <p:cNvSpPr>
            <a:spLocks noGrp="1"/>
          </p:cNvSpPr>
          <p:nvPr>
            <p:ph type="sldNum" sz="quarter" idx="12"/>
          </p:nvPr>
        </p:nvSpPr>
        <p:spPr/>
        <p:txBody>
          <a:bodyPr/>
          <a:lstStyle/>
          <a:p>
            <a:fld id="{30F8D0C6-C91E-4B41-A751-9F3BA6AC0EDC}" type="slidenum">
              <a:rPr lang="en-GB" smtClean="0"/>
              <a:t>33</a:t>
            </a:fld>
            <a:endParaRPr lang="en-GB"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6224" y="985836"/>
            <a:ext cx="6216651" cy="4662489"/>
          </a:xfrm>
          <a:prstGeom prst="rect">
            <a:avLst/>
          </a:prstGeom>
        </p:spPr>
      </p:pic>
      <p:sp>
        <p:nvSpPr>
          <p:cNvPr id="7" name="Rectangle 6"/>
          <p:cNvSpPr/>
          <p:nvPr/>
        </p:nvSpPr>
        <p:spPr>
          <a:xfrm>
            <a:off x="3967161" y="5648325"/>
            <a:ext cx="3554435" cy="461665"/>
          </a:xfrm>
          <a:prstGeom prst="rect">
            <a:avLst/>
          </a:prstGeom>
        </p:spPr>
        <p:txBody>
          <a:bodyPr wrap="none">
            <a:spAutoFit/>
          </a:bodyPr>
          <a:lstStyle/>
          <a:p>
            <a:r>
              <a:rPr lang="en-GB" sz="2400" dirty="0" err="1" smtClean="0"/>
              <a:t>NanoManufacturing</a:t>
            </a:r>
            <a:r>
              <a:rPr lang="en-GB" sz="2400" dirty="0" smtClean="0"/>
              <a:t> Group</a:t>
            </a:r>
            <a:endParaRPr lang="en-GB" sz="2400" dirty="0"/>
          </a:p>
        </p:txBody>
      </p:sp>
    </p:spTree>
    <p:extLst>
      <p:ext uri="{BB962C8B-B14F-4D97-AF65-F5344CB8AC3E}">
        <p14:creationId xmlns:p14="http://schemas.microsoft.com/office/powerpoint/2010/main" val="14508242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a:t>
            </a:r>
            <a:endParaRPr lang="en-GB" dirty="0"/>
          </a:p>
        </p:txBody>
      </p:sp>
      <p:sp>
        <p:nvSpPr>
          <p:cNvPr id="4" name="Slide Number Placeholder 3"/>
          <p:cNvSpPr>
            <a:spLocks noGrp="1"/>
          </p:cNvSpPr>
          <p:nvPr>
            <p:ph type="sldNum" sz="quarter" idx="12"/>
          </p:nvPr>
        </p:nvSpPr>
        <p:spPr/>
        <p:txBody>
          <a:bodyPr/>
          <a:lstStyle/>
          <a:p>
            <a:fld id="{30F8D0C6-C91E-4B41-A751-9F3BA6AC0EDC}" type="slidenum">
              <a:rPr lang="en-GB" smtClean="0"/>
              <a:t>34</a:t>
            </a:fld>
            <a:endParaRPr lang="en-GB" dirty="0"/>
          </a:p>
        </p:txBody>
      </p:sp>
      <p:pic>
        <p:nvPicPr>
          <p:cNvPr id="5" name="Picture 6" descr="https://www.test-equipment.com.au/media/wysiwyg/blog/infrared-camera-05.jpg">
            <a:extLst>
              <a:ext uri="{FF2B5EF4-FFF2-40B4-BE49-F238E27FC236}">
                <a16:creationId xmlns:a16="http://schemas.microsoft.com/office/drawing/2014/main" id="{07A58E8A-82A4-4378-90C1-061F550F45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330" y="3286818"/>
            <a:ext cx="2795520" cy="20966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3"/>
          <a:stretch>
            <a:fillRect/>
          </a:stretch>
        </p:blipFill>
        <p:spPr>
          <a:xfrm>
            <a:off x="384699" y="1045235"/>
            <a:ext cx="5114927" cy="1514203"/>
          </a:xfrm>
          <a:prstGeom prst="rect">
            <a:avLst/>
          </a:prstGeom>
        </p:spPr>
      </p:pic>
      <p:pic>
        <p:nvPicPr>
          <p:cNvPr id="23" name="Picture 22"/>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20277" r="23174" b="27955"/>
          <a:stretch/>
        </p:blipFill>
        <p:spPr>
          <a:xfrm>
            <a:off x="384699" y="3457842"/>
            <a:ext cx="2462675" cy="1925616"/>
          </a:xfrm>
          <a:prstGeom prst="rect">
            <a:avLst/>
          </a:prstGeom>
        </p:spPr>
      </p:pic>
      <p:sp>
        <p:nvSpPr>
          <p:cNvPr id="25" name="Rectangle 24"/>
          <p:cNvSpPr/>
          <p:nvPr/>
        </p:nvSpPr>
        <p:spPr>
          <a:xfrm>
            <a:off x="2290694" y="2423970"/>
            <a:ext cx="2123082" cy="461665"/>
          </a:xfrm>
          <a:prstGeom prst="rect">
            <a:avLst/>
          </a:prstGeom>
        </p:spPr>
        <p:txBody>
          <a:bodyPr wrap="none">
            <a:spAutoFit/>
          </a:bodyPr>
          <a:lstStyle/>
          <a:p>
            <a:r>
              <a:rPr lang="en-GB" sz="2400" dirty="0" smtClean="0"/>
              <a:t>Device Concept</a:t>
            </a:r>
            <a:endParaRPr lang="en-GB" sz="2400" dirty="0"/>
          </a:p>
        </p:txBody>
      </p:sp>
      <p:sp>
        <p:nvSpPr>
          <p:cNvPr id="26" name="Rectangle 25"/>
          <p:cNvSpPr/>
          <p:nvPr/>
        </p:nvSpPr>
        <p:spPr>
          <a:xfrm>
            <a:off x="8471495" y="5432754"/>
            <a:ext cx="2249462" cy="461665"/>
          </a:xfrm>
          <a:prstGeom prst="rect">
            <a:avLst/>
          </a:prstGeom>
        </p:spPr>
        <p:txBody>
          <a:bodyPr wrap="none">
            <a:spAutoFit/>
          </a:bodyPr>
          <a:lstStyle/>
          <a:p>
            <a:r>
              <a:rPr lang="en-GB" sz="2400" dirty="0" smtClean="0"/>
              <a:t>Thermal Camera</a:t>
            </a:r>
            <a:endParaRPr lang="en-GB" sz="2400" dirty="0"/>
          </a:p>
        </p:txBody>
      </p:sp>
      <p:pic>
        <p:nvPicPr>
          <p:cNvPr id="12" name="Picture 11"/>
          <p:cNvPicPr/>
          <p:nvPr/>
        </p:nvPicPr>
        <p:blipFill rotWithShape="1">
          <a:blip r:embed="rId6">
            <a:extLst>
              <a:ext uri="{28A0092B-C50C-407E-A947-70E740481C1C}">
                <a14:useLocalDpi xmlns:a14="http://schemas.microsoft.com/office/drawing/2010/main" val="0"/>
              </a:ext>
            </a:extLst>
          </a:blip>
          <a:srcRect l="1" r="68924"/>
          <a:stretch/>
        </p:blipFill>
        <p:spPr bwMode="auto">
          <a:xfrm>
            <a:off x="6901072" y="1083255"/>
            <a:ext cx="2072955" cy="1378735"/>
          </a:xfrm>
          <a:prstGeom prst="rect">
            <a:avLst/>
          </a:prstGeom>
          <a:noFill/>
          <a:ln>
            <a:noFill/>
          </a:ln>
        </p:spPr>
      </p:pic>
      <p:pic>
        <p:nvPicPr>
          <p:cNvPr id="13" name="Picture 12"/>
          <p:cNvPicPr/>
          <p:nvPr/>
        </p:nvPicPr>
        <p:blipFill rotWithShape="1">
          <a:blip r:embed="rId6">
            <a:extLst>
              <a:ext uri="{28A0092B-C50C-407E-A947-70E740481C1C}">
                <a14:useLocalDpi xmlns:a14="http://schemas.microsoft.com/office/drawing/2010/main" val="0"/>
              </a:ext>
            </a:extLst>
          </a:blip>
          <a:srcRect l="31613" r="32805"/>
          <a:stretch/>
        </p:blipFill>
        <p:spPr bwMode="auto">
          <a:xfrm>
            <a:off x="9436940" y="1000953"/>
            <a:ext cx="2306004" cy="1543337"/>
          </a:xfrm>
          <a:prstGeom prst="rect">
            <a:avLst/>
          </a:prstGeom>
          <a:noFill/>
          <a:ln>
            <a:noFill/>
          </a:ln>
        </p:spPr>
      </p:pic>
      <p:sp>
        <p:nvSpPr>
          <p:cNvPr id="14" name="Rectangle 13"/>
          <p:cNvSpPr/>
          <p:nvPr/>
        </p:nvSpPr>
        <p:spPr>
          <a:xfrm>
            <a:off x="8277468" y="2418801"/>
            <a:ext cx="2592954" cy="461665"/>
          </a:xfrm>
          <a:prstGeom prst="rect">
            <a:avLst/>
          </a:prstGeom>
        </p:spPr>
        <p:txBody>
          <a:bodyPr wrap="none">
            <a:spAutoFit/>
          </a:bodyPr>
          <a:lstStyle/>
          <a:p>
            <a:r>
              <a:rPr lang="en-GB" sz="2400" dirty="0" smtClean="0"/>
              <a:t>Fabrication process</a:t>
            </a:r>
            <a:endParaRPr lang="en-GB" sz="2400" dirty="0"/>
          </a:p>
        </p:txBody>
      </p:sp>
      <p:sp>
        <p:nvSpPr>
          <p:cNvPr id="7" name="Right Arrow 6"/>
          <p:cNvSpPr/>
          <p:nvPr/>
        </p:nvSpPr>
        <p:spPr>
          <a:xfrm>
            <a:off x="8941408" y="1670332"/>
            <a:ext cx="455984" cy="3623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384699" y="5445148"/>
            <a:ext cx="2342757" cy="461665"/>
          </a:xfrm>
          <a:prstGeom prst="rect">
            <a:avLst/>
          </a:prstGeom>
        </p:spPr>
        <p:txBody>
          <a:bodyPr wrap="none">
            <a:spAutoFit/>
          </a:bodyPr>
          <a:lstStyle/>
          <a:p>
            <a:r>
              <a:rPr lang="en-GB" sz="2400" dirty="0" smtClean="0"/>
              <a:t>Successful device</a:t>
            </a:r>
            <a:endParaRPr lang="en-GB" sz="2400" dirty="0"/>
          </a:p>
        </p:txBody>
      </p:sp>
      <p:sp>
        <p:nvSpPr>
          <p:cNvPr id="17" name="Right Arrow 16"/>
          <p:cNvSpPr/>
          <p:nvPr/>
        </p:nvSpPr>
        <p:spPr>
          <a:xfrm>
            <a:off x="6002286" y="1591456"/>
            <a:ext cx="455984" cy="3623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7001" t="21954" r="30292" b="6816"/>
          <a:stretch/>
        </p:blipFill>
        <p:spPr>
          <a:xfrm>
            <a:off x="4089399" y="3422340"/>
            <a:ext cx="2823988" cy="2162815"/>
          </a:xfrm>
          <a:prstGeom prst="rect">
            <a:avLst/>
          </a:prstGeom>
        </p:spPr>
      </p:pic>
      <p:sp>
        <p:nvSpPr>
          <p:cNvPr id="20" name="Right Arrow 19"/>
          <p:cNvSpPr/>
          <p:nvPr/>
        </p:nvSpPr>
        <p:spPr>
          <a:xfrm>
            <a:off x="3352235" y="4172731"/>
            <a:ext cx="455984" cy="3623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4259675" y="5432754"/>
            <a:ext cx="2174954" cy="461665"/>
          </a:xfrm>
          <a:prstGeom prst="rect">
            <a:avLst/>
          </a:prstGeom>
        </p:spPr>
        <p:txBody>
          <a:bodyPr wrap="none">
            <a:spAutoFit/>
          </a:bodyPr>
          <a:lstStyle/>
          <a:p>
            <a:r>
              <a:rPr lang="en-GB" sz="2400" dirty="0" smtClean="0"/>
              <a:t>Array of devices</a:t>
            </a:r>
            <a:endParaRPr lang="en-GB" sz="2400" dirty="0"/>
          </a:p>
        </p:txBody>
      </p:sp>
      <p:sp>
        <p:nvSpPr>
          <p:cNvPr id="27" name="Right Arrow 26"/>
          <p:cNvSpPr/>
          <p:nvPr/>
        </p:nvSpPr>
        <p:spPr>
          <a:xfrm>
            <a:off x="7194568" y="4239485"/>
            <a:ext cx="455984" cy="3623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917446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Image result for ques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5714" y="546513"/>
            <a:ext cx="4765716" cy="476571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30F8D0C6-C91E-4B41-A751-9F3BA6AC0EDC}" type="slidenum">
              <a:rPr lang="en-GB" smtClean="0"/>
              <a:t>35</a:t>
            </a:fld>
            <a:endParaRPr lang="en-GB" dirty="0"/>
          </a:p>
        </p:txBody>
      </p:sp>
    </p:spTree>
    <p:extLst>
      <p:ext uri="{BB962C8B-B14F-4D97-AF65-F5344CB8AC3E}">
        <p14:creationId xmlns:p14="http://schemas.microsoft.com/office/powerpoint/2010/main" val="13101828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Unique features generator</a:t>
            </a:r>
            <a:endParaRPr lang="en-GB" dirty="0"/>
          </a:p>
        </p:txBody>
      </p:sp>
      <p:pic>
        <p:nvPicPr>
          <p:cNvPr id="4" name="Picture 3"/>
          <p:cNvPicPr>
            <a:picLocks noChangeAspect="1"/>
          </p:cNvPicPr>
          <p:nvPr/>
        </p:nvPicPr>
        <p:blipFill>
          <a:blip r:embed="rId2"/>
          <a:stretch>
            <a:fillRect/>
          </a:stretch>
        </p:blipFill>
        <p:spPr>
          <a:xfrm>
            <a:off x="1899574" y="1411486"/>
            <a:ext cx="7781925" cy="4162425"/>
          </a:xfrm>
          <a:prstGeom prst="rect">
            <a:avLst/>
          </a:prstGeom>
        </p:spPr>
      </p:pic>
      <p:cxnSp>
        <p:nvCxnSpPr>
          <p:cNvPr id="6" name="Straight Arrow Connector 5"/>
          <p:cNvCxnSpPr/>
          <p:nvPr/>
        </p:nvCxnSpPr>
        <p:spPr>
          <a:xfrm flipV="1">
            <a:off x="1899574" y="5771228"/>
            <a:ext cx="7287491" cy="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510656" y="5771228"/>
            <a:ext cx="5594269" cy="523220"/>
          </a:xfrm>
          <a:prstGeom prst="rect">
            <a:avLst/>
          </a:prstGeom>
          <a:noFill/>
        </p:spPr>
        <p:txBody>
          <a:bodyPr wrap="square" rtlCol="0">
            <a:spAutoFit/>
          </a:bodyPr>
          <a:lstStyle/>
          <a:p>
            <a:pPr algn="ctr"/>
            <a:r>
              <a:rPr lang="en-GB" sz="2800" dirty="0" smtClean="0"/>
              <a:t>Sweeps catalyst/electrode overlap %</a:t>
            </a:r>
            <a:endParaRPr lang="en-GB" sz="2800" dirty="0"/>
          </a:p>
        </p:txBody>
      </p:sp>
      <p:cxnSp>
        <p:nvCxnSpPr>
          <p:cNvPr id="9" name="Straight Arrow Connector 8"/>
          <p:cNvCxnSpPr/>
          <p:nvPr/>
        </p:nvCxnSpPr>
        <p:spPr>
          <a:xfrm flipV="1">
            <a:off x="9946900" y="2078183"/>
            <a:ext cx="2165" cy="317872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187065" y="3015645"/>
            <a:ext cx="3616171" cy="954107"/>
          </a:xfrm>
          <a:prstGeom prst="rect">
            <a:avLst/>
          </a:prstGeom>
          <a:noFill/>
        </p:spPr>
        <p:txBody>
          <a:bodyPr wrap="square" rtlCol="0">
            <a:spAutoFit/>
          </a:bodyPr>
          <a:lstStyle/>
          <a:p>
            <a:pPr algn="ctr"/>
            <a:r>
              <a:rPr lang="en-GB" sz="2800" dirty="0" smtClean="0"/>
              <a:t>Sweeps film </a:t>
            </a:r>
          </a:p>
          <a:p>
            <a:pPr algn="ctr"/>
            <a:r>
              <a:rPr lang="en-GB" sz="2800" dirty="0" smtClean="0"/>
              <a:t>thickness</a:t>
            </a:r>
            <a:endParaRPr lang="en-GB" sz="2800" dirty="0"/>
          </a:p>
        </p:txBody>
      </p:sp>
      <p:sp>
        <p:nvSpPr>
          <p:cNvPr id="3" name="Slide Number Placeholder 2"/>
          <p:cNvSpPr>
            <a:spLocks noGrp="1"/>
          </p:cNvSpPr>
          <p:nvPr>
            <p:ph type="sldNum" sz="quarter" idx="12"/>
          </p:nvPr>
        </p:nvSpPr>
        <p:spPr/>
        <p:txBody>
          <a:bodyPr/>
          <a:lstStyle/>
          <a:p>
            <a:fld id="{30F8D0C6-C91E-4B41-A751-9F3BA6AC0EDC}" type="slidenum">
              <a:rPr lang="en-GB" smtClean="0"/>
              <a:t>36</a:t>
            </a:fld>
            <a:endParaRPr lang="en-GB" dirty="0"/>
          </a:p>
        </p:txBody>
      </p:sp>
    </p:spTree>
    <p:extLst>
      <p:ext uri="{BB962C8B-B14F-4D97-AF65-F5344CB8AC3E}">
        <p14:creationId xmlns:p14="http://schemas.microsoft.com/office/powerpoint/2010/main" val="42205421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Future work</a:t>
            </a:r>
            <a:endParaRPr lang="en-GB" dirty="0"/>
          </a:p>
        </p:txBody>
      </p:sp>
      <p:sp>
        <p:nvSpPr>
          <p:cNvPr id="4" name="Content Placeholder 2">
            <a:extLst>
              <a:ext uri="{FF2B5EF4-FFF2-40B4-BE49-F238E27FC236}">
                <a16:creationId xmlns:a16="http://schemas.microsoft.com/office/drawing/2014/main" id="{4135BE44-9775-4B40-A3AA-DC7C444B2710}"/>
              </a:ext>
            </a:extLst>
          </p:cNvPr>
          <p:cNvSpPr>
            <a:spLocks noGrp="1"/>
          </p:cNvSpPr>
          <p:nvPr>
            <p:ph idx="1"/>
          </p:nvPr>
        </p:nvSpPr>
        <p:spPr>
          <a:xfrm>
            <a:off x="693057" y="1246697"/>
            <a:ext cx="10515600" cy="4351338"/>
          </a:xfrm>
        </p:spPr>
        <p:txBody>
          <a:bodyPr>
            <a:normAutofit/>
          </a:bodyPr>
          <a:lstStyle/>
          <a:p>
            <a:r>
              <a:rPr lang="en-GB" dirty="0"/>
              <a:t>Finish mask and send for fabrication</a:t>
            </a:r>
          </a:p>
          <a:p>
            <a:r>
              <a:rPr lang="en-GB" dirty="0" smtClean="0"/>
              <a:t>Build </a:t>
            </a:r>
            <a:r>
              <a:rPr lang="en-GB" dirty="0"/>
              <a:t>IR test setup</a:t>
            </a:r>
          </a:p>
          <a:p>
            <a:r>
              <a:rPr lang="en-GB" dirty="0" smtClean="0"/>
              <a:t>Get training on lithography </a:t>
            </a:r>
          </a:p>
          <a:p>
            <a:r>
              <a:rPr lang="en-GB" dirty="0" smtClean="0"/>
              <a:t>Optimize lithography</a:t>
            </a:r>
          </a:p>
          <a:p>
            <a:r>
              <a:rPr lang="en-GB" dirty="0" smtClean="0"/>
              <a:t>Optimize </a:t>
            </a:r>
            <a:r>
              <a:rPr lang="en-GB" dirty="0"/>
              <a:t>growth </a:t>
            </a:r>
          </a:p>
          <a:p>
            <a:r>
              <a:rPr lang="en-GB" dirty="0"/>
              <a:t>Test devices</a:t>
            </a:r>
          </a:p>
          <a:p>
            <a:r>
              <a:rPr lang="en-GB" dirty="0"/>
              <a:t>Mask v2.0</a:t>
            </a:r>
          </a:p>
        </p:txBody>
      </p:sp>
      <p:pic>
        <p:nvPicPr>
          <p:cNvPr id="5" name="Picture 4">
            <a:extLst>
              <a:ext uri="{FF2B5EF4-FFF2-40B4-BE49-F238E27FC236}">
                <a16:creationId xmlns:a16="http://schemas.microsoft.com/office/drawing/2014/main" id="{EC97A892-FDB0-43D0-A94B-1E49D95EC107}"/>
              </a:ext>
            </a:extLst>
          </p:cNvPr>
          <p:cNvPicPr/>
          <p:nvPr/>
        </p:nvPicPr>
        <p:blipFill rotWithShape="1">
          <a:blip r:embed="rId2" cstate="print">
            <a:extLst>
              <a:ext uri="{28A0092B-C50C-407E-A947-70E740481C1C}">
                <a14:useLocalDpi xmlns:a14="http://schemas.microsoft.com/office/drawing/2010/main" val="0"/>
              </a:ext>
            </a:extLst>
          </a:blip>
          <a:srcRect b="36260"/>
          <a:stretch/>
        </p:blipFill>
        <p:spPr bwMode="auto">
          <a:xfrm>
            <a:off x="6357258" y="1214170"/>
            <a:ext cx="5442858" cy="2560525"/>
          </a:xfrm>
          <a:prstGeom prst="rect">
            <a:avLst/>
          </a:prstGeom>
          <a:noFill/>
          <a:ln>
            <a:noFill/>
          </a:ln>
        </p:spPr>
      </p:pic>
      <p:pic>
        <p:nvPicPr>
          <p:cNvPr id="6" name="Picture 6" descr="https://www.test-equipment.com.au/media/wysiwyg/blog/infrared-camera-05.jpg">
            <a:extLst>
              <a:ext uri="{FF2B5EF4-FFF2-40B4-BE49-F238E27FC236}">
                <a16:creationId xmlns:a16="http://schemas.microsoft.com/office/drawing/2014/main" id="{07A58E8A-82A4-4378-90C1-061F550F45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3227" y="3807222"/>
            <a:ext cx="3045150" cy="228386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30F8D0C6-C91E-4B41-A751-9F3BA6AC0EDC}" type="slidenum">
              <a:rPr lang="en-GB" smtClean="0"/>
              <a:t>37</a:t>
            </a:fld>
            <a:endParaRPr lang="en-GB" dirty="0"/>
          </a:p>
        </p:txBody>
      </p:sp>
    </p:spTree>
    <p:extLst>
      <p:ext uri="{BB962C8B-B14F-4D97-AF65-F5344CB8AC3E}">
        <p14:creationId xmlns:p14="http://schemas.microsoft.com/office/powerpoint/2010/main" val="40859118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Proposed device #2</a:t>
            </a:r>
            <a:endParaRPr lang="en-GB" dirty="0"/>
          </a:p>
        </p:txBody>
      </p:sp>
      <p:pic>
        <p:nvPicPr>
          <p:cNvPr id="4" name="Picture 3"/>
          <p:cNvPicPr>
            <a:picLocks noChangeAspect="1"/>
          </p:cNvPicPr>
          <p:nvPr/>
        </p:nvPicPr>
        <p:blipFill>
          <a:blip r:embed="rId2"/>
          <a:stretch>
            <a:fillRect/>
          </a:stretch>
        </p:blipFill>
        <p:spPr>
          <a:xfrm>
            <a:off x="473271" y="1904925"/>
            <a:ext cx="2988582" cy="3101651"/>
          </a:xfrm>
          <a:prstGeom prst="rect">
            <a:avLst/>
          </a:prstGeom>
        </p:spPr>
      </p:pic>
      <p:sp>
        <p:nvSpPr>
          <p:cNvPr id="5" name="TextBox 4"/>
          <p:cNvSpPr txBox="1"/>
          <p:nvPr/>
        </p:nvSpPr>
        <p:spPr>
          <a:xfrm>
            <a:off x="422779" y="5006576"/>
            <a:ext cx="3089566" cy="954107"/>
          </a:xfrm>
          <a:prstGeom prst="rect">
            <a:avLst/>
          </a:prstGeom>
          <a:noFill/>
        </p:spPr>
        <p:txBody>
          <a:bodyPr wrap="square" rtlCol="0">
            <a:spAutoFit/>
          </a:bodyPr>
          <a:lstStyle/>
          <a:p>
            <a:pPr algn="ctr"/>
            <a:r>
              <a:rPr lang="en-GB" sz="2800" dirty="0" smtClean="0"/>
              <a:t>Honeycombs between electrodes</a:t>
            </a:r>
            <a:endParaRPr lang="en-GB" sz="2800" dirty="0"/>
          </a:p>
        </p:txBody>
      </p:sp>
      <p:pic>
        <p:nvPicPr>
          <p:cNvPr id="6" name="Picture 5">
            <a:extLst>
              <a:ext uri="{FF2B5EF4-FFF2-40B4-BE49-F238E27FC236}">
                <a16:creationId xmlns:a16="http://schemas.microsoft.com/office/drawing/2014/main" id="{6067E74D-8799-48CF-A720-8BFA4F66D6BB}"/>
              </a:ext>
            </a:extLst>
          </p:cNvPr>
          <p:cNvPicPr>
            <a:picLocks noChangeAspect="1"/>
          </p:cNvPicPr>
          <p:nvPr/>
        </p:nvPicPr>
        <p:blipFill>
          <a:blip r:embed="rId3"/>
          <a:stretch>
            <a:fillRect/>
          </a:stretch>
        </p:blipFill>
        <p:spPr>
          <a:xfrm>
            <a:off x="4628317" y="1214170"/>
            <a:ext cx="3131489" cy="3792406"/>
          </a:xfrm>
          <a:prstGeom prst="rect">
            <a:avLst/>
          </a:prstGeom>
        </p:spPr>
      </p:pic>
      <p:sp>
        <p:nvSpPr>
          <p:cNvPr id="7" name="TextBox 6"/>
          <p:cNvSpPr txBox="1"/>
          <p:nvPr/>
        </p:nvSpPr>
        <p:spPr>
          <a:xfrm>
            <a:off x="4628317" y="5006576"/>
            <a:ext cx="3089566" cy="954107"/>
          </a:xfrm>
          <a:prstGeom prst="rect">
            <a:avLst/>
          </a:prstGeom>
          <a:noFill/>
        </p:spPr>
        <p:txBody>
          <a:bodyPr wrap="square" rtlCol="0">
            <a:spAutoFit/>
          </a:bodyPr>
          <a:lstStyle/>
          <a:p>
            <a:pPr algn="ctr"/>
            <a:r>
              <a:rPr lang="en-GB" sz="2800" dirty="0" smtClean="0"/>
              <a:t>Functionalize with</a:t>
            </a:r>
          </a:p>
          <a:p>
            <a:pPr algn="ctr"/>
            <a:r>
              <a:rPr lang="en-GB" sz="2800" dirty="0" smtClean="0"/>
              <a:t>polymers</a:t>
            </a:r>
            <a:endParaRPr lang="en-GB" sz="2800" dirty="0"/>
          </a:p>
        </p:txBody>
      </p:sp>
      <mc:AlternateContent xmlns:mc="http://schemas.openxmlformats.org/markup-compatibility/2006" xmlns:a14="http://schemas.microsoft.com/office/drawing/2010/main">
        <mc:Choice Requires="a14">
          <p:sp>
            <p:nvSpPr>
              <p:cNvPr id="9" name="Rectangle 8"/>
              <p:cNvSpPr/>
              <p:nvPr/>
            </p:nvSpPr>
            <p:spPr>
              <a:xfrm>
                <a:off x="9007895" y="4332480"/>
                <a:ext cx="2427459"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800" b="0" i="1" smtClean="0">
                              <a:latin typeface="Cambria Math" panose="02040503050406030204" pitchFamily="18" charset="0"/>
                            </a:rPr>
                          </m:ctrlPr>
                        </m:sSubPr>
                        <m:e>
                          <m:r>
                            <a:rPr lang="en-GB" sz="2800" b="0" i="1" smtClean="0">
                              <a:latin typeface="Cambria Math" panose="02040503050406030204" pitchFamily="18" charset="0"/>
                            </a:rPr>
                            <m:t>𝑉</m:t>
                          </m:r>
                        </m:e>
                        <m:sub>
                          <m:r>
                            <a:rPr lang="en-GB" sz="2800" b="0" i="1" smtClean="0">
                              <a:latin typeface="Cambria Math" panose="02040503050406030204" pitchFamily="18" charset="0"/>
                            </a:rPr>
                            <m:t>𝑠</m:t>
                          </m:r>
                        </m:sub>
                      </m:sSub>
                      <m:r>
                        <a:rPr lang="en-GB" sz="2800" b="0" i="1" smtClean="0">
                          <a:latin typeface="Cambria Math" panose="02040503050406030204" pitchFamily="18" charset="0"/>
                        </a:rPr>
                        <m:t>=</m:t>
                      </m:r>
                      <m:sSub>
                        <m:sSubPr>
                          <m:ctrlPr>
                            <a:rPr lang="en-GB" sz="2800" b="0" i="1" smtClean="0">
                              <a:latin typeface="Cambria Math" panose="02040503050406030204" pitchFamily="18" charset="0"/>
                            </a:rPr>
                          </m:ctrlPr>
                        </m:sSubPr>
                        <m:e>
                          <m:r>
                            <a:rPr lang="en-GB" sz="2800" b="0" i="1" smtClean="0">
                              <a:latin typeface="Cambria Math" panose="02040503050406030204" pitchFamily="18" charset="0"/>
                            </a:rPr>
                            <m:t>𝐼</m:t>
                          </m:r>
                        </m:e>
                        <m:sub>
                          <m:r>
                            <a:rPr lang="en-GB" sz="2800" b="0" i="1" smtClean="0">
                              <a:latin typeface="Cambria Math" panose="02040503050406030204" pitchFamily="18" charset="0"/>
                            </a:rPr>
                            <m:t>𝑏</m:t>
                          </m:r>
                        </m:sub>
                      </m:sSub>
                      <m:r>
                        <m:rPr>
                          <m:nor/>
                        </m:rPr>
                        <a:rPr lang="en-GB" sz="2800"/>
                        <m:t> </m:t>
                      </m:r>
                      <m:r>
                        <a:rPr lang="el-GR" sz="2800" b="1" i="1" smtClean="0">
                          <a:latin typeface="Cambria Math" panose="02040503050406030204" pitchFamily="18" charset="0"/>
                          <a:ea typeface="Cambria Math" panose="02040503050406030204" pitchFamily="18" charset="0"/>
                        </a:rPr>
                        <m:t>𝜶</m:t>
                      </m:r>
                      <m:r>
                        <m:rPr>
                          <m:nor/>
                        </m:rPr>
                        <a:rPr lang="en-GB" sz="2800" b="0" i="0" smtClean="0">
                          <a:latin typeface="Cambria Math" panose="02040503050406030204" pitchFamily="18" charset="0"/>
                          <a:ea typeface="Cambria Math" panose="02040503050406030204" pitchFamily="18" charset="0"/>
                        </a:rPr>
                        <m:t> </m:t>
                      </m:r>
                      <m:r>
                        <m:rPr>
                          <m:nor/>
                        </m:rPr>
                        <a:rPr lang="en-GB" sz="2800"/>
                        <m:t>R</m:t>
                      </m:r>
                      <m:r>
                        <m:rPr>
                          <m:nor/>
                        </m:rPr>
                        <a:rPr lang="en-GB" sz="2800" b="0" i="0" smtClean="0"/>
                        <m:t> </m:t>
                      </m:r>
                      <m:r>
                        <m:rPr>
                          <m:sty m:val="p"/>
                        </m:rPr>
                        <a:rPr lang="el-GR" sz="2800" i="1">
                          <a:latin typeface="Cambria Math" panose="02040503050406030204" pitchFamily="18" charset="0"/>
                          <a:ea typeface="Cambria Math" panose="02040503050406030204" pitchFamily="18" charset="0"/>
                        </a:rPr>
                        <m:t>Δ</m:t>
                      </m:r>
                      <m:r>
                        <a:rPr lang="en-GB" sz="2800" i="1">
                          <a:latin typeface="Cambria Math" panose="02040503050406030204" pitchFamily="18" charset="0"/>
                          <a:ea typeface="Cambria Math" panose="02040503050406030204" pitchFamily="18" charset="0"/>
                        </a:rPr>
                        <m:t>𝑇</m:t>
                      </m:r>
                    </m:oMath>
                  </m:oMathPara>
                </a14:m>
                <a:endParaRPr lang="en-GB" sz="2800" dirty="0"/>
              </a:p>
            </p:txBody>
          </p:sp>
        </mc:Choice>
        <mc:Fallback xmlns="">
          <p:sp>
            <p:nvSpPr>
              <p:cNvPr id="9" name="Rectangle 8"/>
              <p:cNvSpPr>
                <a:spLocks noRot="1" noChangeAspect="1" noMove="1" noResize="1" noEditPoints="1" noAdjustHandles="1" noChangeArrowheads="1" noChangeShapeType="1" noTextEdit="1"/>
              </p:cNvSpPr>
              <p:nvPr/>
            </p:nvSpPr>
            <p:spPr>
              <a:xfrm>
                <a:off x="9007895" y="4332480"/>
                <a:ext cx="2427459" cy="523220"/>
              </a:xfrm>
              <a:prstGeom prst="rect">
                <a:avLst/>
              </a:prstGeom>
              <a:blipFill>
                <a:blip r:embed="rId4"/>
                <a:stretch>
                  <a:fillRect/>
                </a:stretch>
              </a:blipFill>
            </p:spPr>
            <p:txBody>
              <a:bodyPr/>
              <a:lstStyle/>
              <a:p>
                <a:r>
                  <a:rPr lang="en-GB">
                    <a:noFill/>
                  </a:rPr>
                  <a:t> </a:t>
                </a:r>
              </a:p>
            </p:txBody>
          </p:sp>
        </mc:Fallback>
      </mc:AlternateContent>
      <p:pic>
        <p:nvPicPr>
          <p:cNvPr id="10" name="Picture 9"/>
          <p:cNvPicPr>
            <a:picLocks noChangeAspect="1"/>
          </p:cNvPicPr>
          <p:nvPr/>
        </p:nvPicPr>
        <p:blipFill>
          <a:blip r:embed="rId5"/>
          <a:stretch>
            <a:fillRect/>
          </a:stretch>
        </p:blipFill>
        <p:spPr>
          <a:xfrm>
            <a:off x="8926270" y="2127957"/>
            <a:ext cx="2314575" cy="1971675"/>
          </a:xfrm>
          <a:prstGeom prst="rect">
            <a:avLst/>
          </a:prstGeom>
        </p:spPr>
      </p:pic>
      <p:cxnSp>
        <p:nvCxnSpPr>
          <p:cNvPr id="11" name="Straight Arrow Connector 10"/>
          <p:cNvCxnSpPr/>
          <p:nvPr/>
        </p:nvCxnSpPr>
        <p:spPr>
          <a:xfrm flipV="1">
            <a:off x="9007895" y="2334715"/>
            <a:ext cx="1729368" cy="1651358"/>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pic>
        <p:nvPicPr>
          <p:cNvPr id="12" name="Picture 20" descr="Image result for oh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30623" y="3841003"/>
            <a:ext cx="380804" cy="38080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2" descr="Related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52788" y="1952247"/>
            <a:ext cx="384175" cy="38246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8744875" y="5006576"/>
            <a:ext cx="3089566" cy="954107"/>
          </a:xfrm>
          <a:prstGeom prst="rect">
            <a:avLst/>
          </a:prstGeom>
          <a:noFill/>
        </p:spPr>
        <p:txBody>
          <a:bodyPr wrap="square" rtlCol="0">
            <a:spAutoFit/>
          </a:bodyPr>
          <a:lstStyle/>
          <a:p>
            <a:pPr algn="ctr"/>
            <a:r>
              <a:rPr lang="en-GB" sz="2800" dirty="0" smtClean="0"/>
              <a:t>Improved </a:t>
            </a:r>
          </a:p>
          <a:p>
            <a:pPr algn="ctr"/>
            <a:r>
              <a:rPr lang="en-GB" sz="2800" dirty="0" smtClean="0"/>
              <a:t>TCR</a:t>
            </a:r>
            <a:endParaRPr lang="en-GB" sz="2800" dirty="0"/>
          </a:p>
        </p:txBody>
      </p:sp>
      <p:sp>
        <p:nvSpPr>
          <p:cNvPr id="3" name="Slide Number Placeholder 2"/>
          <p:cNvSpPr>
            <a:spLocks noGrp="1"/>
          </p:cNvSpPr>
          <p:nvPr>
            <p:ph type="sldNum" sz="quarter" idx="12"/>
          </p:nvPr>
        </p:nvSpPr>
        <p:spPr/>
        <p:txBody>
          <a:bodyPr/>
          <a:lstStyle/>
          <a:p>
            <a:fld id="{30F8D0C6-C91E-4B41-A751-9F3BA6AC0EDC}" type="slidenum">
              <a:rPr lang="en-GB" smtClean="0"/>
              <a:t>38</a:t>
            </a:fld>
            <a:endParaRPr lang="en-GB" dirty="0"/>
          </a:p>
        </p:txBody>
      </p:sp>
    </p:spTree>
    <p:extLst>
      <p:ext uri="{BB962C8B-B14F-4D97-AF65-F5344CB8AC3E}">
        <p14:creationId xmlns:p14="http://schemas.microsoft.com/office/powerpoint/2010/main" val="76991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Proposed method #1</a:t>
            </a:r>
            <a:endParaRPr lang="en-GB" dirty="0"/>
          </a:p>
        </p:txBody>
      </p:sp>
      <p:pic>
        <p:nvPicPr>
          <p:cNvPr id="6" name="Picture 5"/>
          <p:cNvPicPr/>
          <p:nvPr/>
        </p:nvPicPr>
        <p:blipFill rotWithShape="1">
          <a:blip r:embed="rId3">
            <a:extLst>
              <a:ext uri="{28A0092B-C50C-407E-A947-70E740481C1C}">
                <a14:useLocalDpi xmlns:a14="http://schemas.microsoft.com/office/drawing/2010/main" val="0"/>
              </a:ext>
            </a:extLst>
          </a:blip>
          <a:srcRect l="1" r="68924"/>
          <a:stretch/>
        </p:blipFill>
        <p:spPr bwMode="auto">
          <a:xfrm>
            <a:off x="293978" y="1908167"/>
            <a:ext cx="3432896" cy="2579170"/>
          </a:xfrm>
          <a:prstGeom prst="rect">
            <a:avLst/>
          </a:prstGeom>
          <a:noFill/>
          <a:ln>
            <a:noFill/>
          </a:ln>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4542" t="12809" r="19823" b="15819"/>
          <a:stretch/>
        </p:blipFill>
        <p:spPr>
          <a:xfrm>
            <a:off x="8292504" y="2221691"/>
            <a:ext cx="3583007" cy="1952121"/>
          </a:xfrm>
          <a:prstGeom prst="rect">
            <a:avLst/>
          </a:prstGeom>
        </p:spPr>
      </p:pic>
      <p:pic>
        <p:nvPicPr>
          <p:cNvPr id="8" name="Picture 7"/>
          <p:cNvPicPr/>
          <p:nvPr/>
        </p:nvPicPr>
        <p:blipFill rotWithShape="1">
          <a:blip r:embed="rId3">
            <a:extLst>
              <a:ext uri="{28A0092B-C50C-407E-A947-70E740481C1C}">
                <a14:useLocalDpi xmlns:a14="http://schemas.microsoft.com/office/drawing/2010/main" val="0"/>
              </a:ext>
            </a:extLst>
          </a:blip>
          <a:srcRect l="31613" r="32805"/>
          <a:stretch/>
        </p:blipFill>
        <p:spPr bwMode="auto">
          <a:xfrm>
            <a:off x="4130603" y="1908167"/>
            <a:ext cx="3930794" cy="2579170"/>
          </a:xfrm>
          <a:prstGeom prst="rect">
            <a:avLst/>
          </a:prstGeom>
          <a:noFill/>
          <a:ln>
            <a:noFill/>
          </a:ln>
        </p:spPr>
      </p:pic>
      <p:sp>
        <p:nvSpPr>
          <p:cNvPr id="3" name="Slide Number Placeholder 2"/>
          <p:cNvSpPr>
            <a:spLocks noGrp="1"/>
          </p:cNvSpPr>
          <p:nvPr>
            <p:ph type="sldNum" sz="quarter" idx="12"/>
          </p:nvPr>
        </p:nvSpPr>
        <p:spPr/>
        <p:txBody>
          <a:bodyPr/>
          <a:lstStyle/>
          <a:p>
            <a:fld id="{30F8D0C6-C91E-4B41-A751-9F3BA6AC0EDC}" type="slidenum">
              <a:rPr lang="en-GB" smtClean="0"/>
              <a:t>39</a:t>
            </a:fld>
            <a:endParaRPr lang="en-GB" dirty="0"/>
          </a:p>
        </p:txBody>
      </p:sp>
    </p:spTree>
    <p:extLst>
      <p:ext uri="{BB962C8B-B14F-4D97-AF65-F5344CB8AC3E}">
        <p14:creationId xmlns:p14="http://schemas.microsoft.com/office/powerpoint/2010/main" val="50126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0F8D0C6-C91E-4B41-A751-9F3BA6AC0EDC}" type="slidenum">
              <a:rPr lang="en-GB" smtClean="0"/>
              <a:t>4</a:t>
            </a:fld>
            <a:endParaRPr lang="en-GB" dirty="0"/>
          </a:p>
        </p:txBody>
      </p:sp>
      <p:pic>
        <p:nvPicPr>
          <p:cNvPr id="5" name="Picture 2" descr="Image result for Cooled IR sensors"/>
          <p:cNvPicPr>
            <a:picLocks noChangeAspect="1" noChangeArrowheads="1"/>
          </p:cNvPicPr>
          <p:nvPr/>
        </p:nvPicPr>
        <p:blipFill rotWithShape="1">
          <a:blip r:embed="rId2">
            <a:extLst>
              <a:ext uri="{28A0092B-C50C-407E-A947-70E740481C1C}">
                <a14:useLocalDpi xmlns:a14="http://schemas.microsoft.com/office/drawing/2010/main" val="0"/>
              </a:ext>
            </a:extLst>
          </a:blip>
          <a:srcRect b="13806"/>
          <a:stretch/>
        </p:blipFill>
        <p:spPr bwMode="auto">
          <a:xfrm>
            <a:off x="1859973" y="3626409"/>
            <a:ext cx="2502188" cy="260294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0" y="-111393"/>
            <a:ext cx="12192000" cy="1325563"/>
          </a:xfrm>
        </p:spPr>
        <p:txBody>
          <a:bodyPr/>
          <a:lstStyle/>
          <a:p>
            <a:r>
              <a:rPr lang="en-GB" dirty="0" smtClean="0"/>
              <a:t>IR Detectors Types</a:t>
            </a:r>
            <a:endParaRPr lang="en-GB" dirty="0"/>
          </a:p>
        </p:txBody>
      </p:sp>
      <p:sp>
        <p:nvSpPr>
          <p:cNvPr id="7" name="Content Placeholder 2"/>
          <p:cNvSpPr>
            <a:spLocks noGrp="1"/>
          </p:cNvSpPr>
          <p:nvPr>
            <p:ph idx="1"/>
          </p:nvPr>
        </p:nvSpPr>
        <p:spPr>
          <a:xfrm>
            <a:off x="1323109" y="1214170"/>
            <a:ext cx="10515600" cy="4351338"/>
          </a:xfrm>
        </p:spPr>
        <p:txBody>
          <a:bodyPr numCol="2"/>
          <a:lstStyle/>
          <a:p>
            <a:pPr marL="0" indent="0">
              <a:buNone/>
            </a:pPr>
            <a:r>
              <a:rPr lang="en-GB" sz="3600" b="1" dirty="0" smtClean="0"/>
              <a:t>Cooled IR sensors</a:t>
            </a:r>
          </a:p>
          <a:p>
            <a:pPr marL="0" indent="0">
              <a:buNone/>
            </a:pPr>
            <a:r>
              <a:rPr lang="en-GB" dirty="0" smtClean="0"/>
              <a:t>+ High sensitivity</a:t>
            </a:r>
          </a:p>
          <a:p>
            <a:pPr marL="0" indent="0">
              <a:buNone/>
            </a:pPr>
            <a:r>
              <a:rPr lang="en-GB" dirty="0" smtClean="0"/>
              <a:t>+ Excellent resolution</a:t>
            </a:r>
          </a:p>
          <a:p>
            <a:pPr>
              <a:buFontTx/>
              <a:buChar char="-"/>
            </a:pPr>
            <a:r>
              <a:rPr lang="en-GB" dirty="0" smtClean="0"/>
              <a:t>High power consumption</a:t>
            </a:r>
          </a:p>
          <a:p>
            <a:pPr>
              <a:buFontTx/>
              <a:buChar char="-"/>
            </a:pPr>
            <a:r>
              <a:rPr lang="en-GB" dirty="0" smtClean="0"/>
              <a:t>Expensive/bulky </a:t>
            </a:r>
          </a:p>
          <a:p>
            <a:pPr>
              <a:buFontTx/>
              <a:buChar char="-"/>
            </a:pPr>
            <a:endParaRPr lang="en-GB" dirty="0" smtClean="0"/>
          </a:p>
          <a:p>
            <a:pPr>
              <a:buFontTx/>
              <a:buChar char="-"/>
            </a:pPr>
            <a:endParaRPr lang="en-GB" dirty="0"/>
          </a:p>
          <a:p>
            <a:pPr>
              <a:buFontTx/>
              <a:buChar char="-"/>
            </a:pPr>
            <a:endParaRPr lang="en-GB" dirty="0" smtClean="0"/>
          </a:p>
          <a:p>
            <a:pPr marL="0" indent="0">
              <a:buNone/>
            </a:pPr>
            <a:r>
              <a:rPr lang="en-GB" sz="3600" b="1" dirty="0" smtClean="0"/>
              <a:t>Uncooled IR sensors</a:t>
            </a:r>
            <a:endParaRPr lang="en-GB" sz="3600" b="1" dirty="0"/>
          </a:p>
          <a:p>
            <a:pPr marL="0" indent="0">
              <a:buNone/>
            </a:pPr>
            <a:r>
              <a:rPr lang="en-GB" dirty="0" smtClean="0"/>
              <a:t>+ Low power consumption</a:t>
            </a:r>
          </a:p>
          <a:p>
            <a:pPr marL="0" indent="0">
              <a:buNone/>
            </a:pPr>
            <a:r>
              <a:rPr lang="en-GB" dirty="0" smtClean="0"/>
              <a:t>+ Cheap/portable</a:t>
            </a:r>
          </a:p>
          <a:p>
            <a:pPr>
              <a:buFontTx/>
              <a:buChar char="-"/>
            </a:pPr>
            <a:r>
              <a:rPr lang="en-GB" dirty="0" smtClean="0"/>
              <a:t>Less sensitive</a:t>
            </a:r>
          </a:p>
          <a:p>
            <a:pPr>
              <a:buFontTx/>
              <a:buChar char="-"/>
            </a:pPr>
            <a:r>
              <a:rPr lang="en-GB" dirty="0" smtClean="0"/>
              <a:t>Low response time </a:t>
            </a:r>
          </a:p>
          <a:p>
            <a:pPr>
              <a:buFontTx/>
              <a:buChar char="-"/>
            </a:pPr>
            <a:endParaRPr lang="en-GB" dirty="0" smtClean="0"/>
          </a:p>
        </p:txBody>
      </p:sp>
      <p:pic>
        <p:nvPicPr>
          <p:cNvPr id="8" name="Picture 4" descr="Image result for flir ir sensor ph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3683559"/>
            <a:ext cx="2484870" cy="2710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336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IR Uncooled Microbolometer</a:t>
            </a:r>
            <a:endParaRPr lang="en-GB" dirty="0"/>
          </a:p>
        </p:txBody>
      </p:sp>
      <p:pic>
        <p:nvPicPr>
          <p:cNvPr id="4" name="Picture 3">
            <a:extLst>
              <a:ext uri="{FF2B5EF4-FFF2-40B4-BE49-F238E27FC236}">
                <a16:creationId xmlns:a16="http://schemas.microsoft.com/office/drawing/2014/main" id="{C0449079-DAF2-4930-9030-6E2AE64DDC78}"/>
              </a:ext>
            </a:extLst>
          </p:cNvPr>
          <p:cNvPicPr/>
          <p:nvPr/>
        </p:nvPicPr>
        <p:blipFill rotWithShape="1">
          <a:blip r:embed="rId3" cstate="print">
            <a:extLst>
              <a:ext uri="{28A0092B-C50C-407E-A947-70E740481C1C}">
                <a14:useLocalDpi xmlns:a14="http://schemas.microsoft.com/office/drawing/2010/main" val="0"/>
              </a:ext>
            </a:extLst>
          </a:blip>
          <a:srcRect l="287"/>
          <a:stretch/>
        </p:blipFill>
        <p:spPr bwMode="auto">
          <a:xfrm>
            <a:off x="3618115" y="958065"/>
            <a:ext cx="5529470" cy="2908452"/>
          </a:xfrm>
          <a:prstGeom prst="rect">
            <a:avLst/>
          </a:prstGeom>
          <a:noFill/>
          <a:ln>
            <a:noFill/>
          </a:ln>
        </p:spPr>
      </p:pic>
      <mc:AlternateContent xmlns:mc="http://schemas.openxmlformats.org/markup-compatibility/2006" xmlns:a14="http://schemas.microsoft.com/office/drawing/2010/main">
        <mc:Choice Requires="a14">
          <p:sp>
            <p:nvSpPr>
              <p:cNvPr id="5" name="TextBox 4"/>
              <p:cNvSpPr txBox="1"/>
              <p:nvPr/>
            </p:nvSpPr>
            <p:spPr>
              <a:xfrm>
                <a:off x="897098" y="3858153"/>
                <a:ext cx="2882456" cy="8871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2800" i="1" smtClean="0">
                          <a:latin typeface="Cambria Math" panose="02040503050406030204" pitchFamily="18" charset="0"/>
                          <a:ea typeface="Cambria Math" panose="02040503050406030204" pitchFamily="18" charset="0"/>
                        </a:rPr>
                        <m:t>Δ</m:t>
                      </m:r>
                      <m:r>
                        <a:rPr lang="en-GB" sz="2800" b="0" i="1" smtClean="0">
                          <a:latin typeface="Cambria Math" panose="02040503050406030204" pitchFamily="18" charset="0"/>
                          <a:ea typeface="Cambria Math" panose="02040503050406030204" pitchFamily="18" charset="0"/>
                        </a:rPr>
                        <m:t>𝑇</m:t>
                      </m:r>
                      <m:r>
                        <a:rPr lang="en-GB" sz="2800" b="0" i="1" smtClean="0">
                          <a:latin typeface="Cambria Math" panose="02040503050406030204" pitchFamily="18" charset="0"/>
                          <a:ea typeface="Cambria Math" panose="02040503050406030204" pitchFamily="18" charset="0"/>
                        </a:rPr>
                        <m:t>=</m:t>
                      </m:r>
                      <m:f>
                        <m:fPr>
                          <m:ctrlPr>
                            <a:rPr lang="en-GB" sz="2800" i="1" smtClean="0">
                              <a:latin typeface="Cambria Math" panose="02040503050406030204" pitchFamily="18" charset="0"/>
                            </a:rPr>
                          </m:ctrlPr>
                        </m:fPr>
                        <m:num>
                          <m:r>
                            <a:rPr lang="en-GB" sz="2800" i="1" smtClean="0">
                              <a:latin typeface="Cambria Math" panose="02040503050406030204" pitchFamily="18" charset="0"/>
                              <a:ea typeface="Cambria Math" panose="02040503050406030204" pitchFamily="18" charset="0"/>
                            </a:rPr>
                            <m:t>𝜂</m:t>
                          </m:r>
                          <m:sSub>
                            <m:sSubPr>
                              <m:ctrlPr>
                                <a:rPr lang="en-GB" sz="2800" b="0" i="1" smtClean="0">
                                  <a:latin typeface="Cambria Math" panose="02040503050406030204" pitchFamily="18" charset="0"/>
                                  <a:ea typeface="Cambria Math" panose="02040503050406030204" pitchFamily="18" charset="0"/>
                                </a:rPr>
                              </m:ctrlPr>
                            </m:sSubPr>
                            <m:e>
                              <m:r>
                                <a:rPr lang="en-GB" sz="2800" b="0" i="1" smtClean="0">
                                  <a:latin typeface="Cambria Math" panose="02040503050406030204" pitchFamily="18" charset="0"/>
                                  <a:ea typeface="Cambria Math" panose="02040503050406030204" pitchFamily="18" charset="0"/>
                                </a:rPr>
                                <m:t>𝑃</m:t>
                              </m:r>
                            </m:e>
                            <m:sub>
                              <m:r>
                                <a:rPr lang="en-GB" sz="2800" b="0" i="1" smtClean="0">
                                  <a:latin typeface="Cambria Math" panose="02040503050406030204" pitchFamily="18" charset="0"/>
                                  <a:ea typeface="Cambria Math" panose="02040503050406030204" pitchFamily="18" charset="0"/>
                                </a:rPr>
                                <m:t>𝑂</m:t>
                              </m:r>
                            </m:sub>
                          </m:sSub>
                        </m:num>
                        <m:den>
                          <m:r>
                            <a:rPr lang="en-GB" sz="2800" b="0" i="1" smtClean="0">
                              <a:latin typeface="Cambria Math" panose="02040503050406030204" pitchFamily="18" charset="0"/>
                            </a:rPr>
                            <m:t>𝐺</m:t>
                          </m:r>
                          <m:rad>
                            <m:radPr>
                              <m:degHide m:val="on"/>
                              <m:ctrlPr>
                                <a:rPr lang="en-GB" sz="2800" i="1" smtClean="0">
                                  <a:latin typeface="Cambria Math" panose="02040503050406030204" pitchFamily="18" charset="0"/>
                                </a:rPr>
                              </m:ctrlPr>
                            </m:radPr>
                            <m:deg/>
                            <m:e>
                              <m:r>
                                <a:rPr lang="en-GB" sz="2800" b="0" i="1" smtClean="0">
                                  <a:latin typeface="Cambria Math" panose="02040503050406030204" pitchFamily="18" charset="0"/>
                                </a:rPr>
                                <m:t>1+</m:t>
                              </m:r>
                              <m:sSup>
                                <m:sSupPr>
                                  <m:ctrlPr>
                                    <a:rPr lang="en-GB" sz="2800" b="0" i="1" smtClean="0">
                                      <a:latin typeface="Cambria Math" panose="02040503050406030204" pitchFamily="18" charset="0"/>
                                    </a:rPr>
                                  </m:ctrlPr>
                                </m:sSupPr>
                                <m:e>
                                  <m:r>
                                    <a:rPr lang="en-GB" sz="2800" b="0" i="1" smtClean="0">
                                      <a:latin typeface="Cambria Math" panose="02040503050406030204" pitchFamily="18" charset="0"/>
                                      <a:ea typeface="Cambria Math" panose="02040503050406030204" pitchFamily="18" charset="0"/>
                                    </a:rPr>
                                    <m:t>𝜔</m:t>
                                  </m:r>
                                </m:e>
                                <m:sup>
                                  <m:r>
                                    <a:rPr lang="en-GB" sz="2800" b="0" i="1" smtClean="0">
                                      <a:latin typeface="Cambria Math" panose="02040503050406030204" pitchFamily="18" charset="0"/>
                                    </a:rPr>
                                    <m:t>2</m:t>
                                  </m:r>
                                </m:sup>
                              </m:sSup>
                              <m:sSup>
                                <m:sSupPr>
                                  <m:ctrlPr>
                                    <a:rPr lang="en-GB" sz="2800" b="0" i="1" smtClean="0">
                                      <a:latin typeface="Cambria Math" panose="02040503050406030204" pitchFamily="18" charset="0"/>
                                      <a:ea typeface="Cambria Math" panose="02040503050406030204" pitchFamily="18" charset="0"/>
                                    </a:rPr>
                                  </m:ctrlPr>
                                </m:sSupPr>
                                <m:e>
                                  <m:r>
                                    <a:rPr lang="en-GB" sz="2800" b="0" i="1" smtClean="0">
                                      <a:latin typeface="Cambria Math" panose="02040503050406030204" pitchFamily="18" charset="0"/>
                                      <a:ea typeface="Cambria Math" panose="02040503050406030204" pitchFamily="18" charset="0"/>
                                    </a:rPr>
                                    <m:t>𝜏</m:t>
                                  </m:r>
                                </m:e>
                                <m:sup>
                                  <m:r>
                                    <a:rPr lang="en-GB" sz="2800" b="0" i="1" smtClean="0">
                                      <a:latin typeface="Cambria Math" panose="02040503050406030204" pitchFamily="18" charset="0"/>
                                      <a:ea typeface="Cambria Math" panose="02040503050406030204" pitchFamily="18" charset="0"/>
                                    </a:rPr>
                                    <m:t>2</m:t>
                                  </m:r>
                                </m:sup>
                              </m:sSup>
                            </m:e>
                          </m:rad>
                        </m:den>
                      </m:f>
                    </m:oMath>
                  </m:oMathPara>
                </a14:m>
                <a:endParaRPr lang="en-GB" sz="2800" dirty="0"/>
              </a:p>
            </p:txBody>
          </p:sp>
        </mc:Choice>
        <mc:Fallback xmlns="">
          <p:sp>
            <p:nvSpPr>
              <p:cNvPr id="5" name="TextBox 4"/>
              <p:cNvSpPr txBox="1">
                <a:spLocks noRot="1" noChangeAspect="1" noMove="1" noResize="1" noEditPoints="1" noAdjustHandles="1" noChangeArrowheads="1" noChangeShapeType="1" noTextEdit="1"/>
              </p:cNvSpPr>
              <p:nvPr/>
            </p:nvSpPr>
            <p:spPr>
              <a:xfrm>
                <a:off x="897098" y="3858153"/>
                <a:ext cx="2882456" cy="887166"/>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8268426" y="4294708"/>
                <a:ext cx="2393797"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800" b="0" i="1" smtClean="0">
                              <a:latin typeface="Cambria Math" panose="02040503050406030204" pitchFamily="18" charset="0"/>
                            </a:rPr>
                          </m:ctrlPr>
                        </m:sSubPr>
                        <m:e>
                          <m:r>
                            <a:rPr lang="en-GB" sz="2800" b="0" i="1" smtClean="0">
                              <a:latin typeface="Cambria Math" panose="02040503050406030204" pitchFamily="18" charset="0"/>
                            </a:rPr>
                            <m:t>𝑉</m:t>
                          </m:r>
                        </m:e>
                        <m:sub>
                          <m:r>
                            <a:rPr lang="en-GB" sz="2800" b="0" i="1" smtClean="0">
                              <a:latin typeface="Cambria Math" panose="02040503050406030204" pitchFamily="18" charset="0"/>
                            </a:rPr>
                            <m:t>𝑠</m:t>
                          </m:r>
                        </m:sub>
                      </m:sSub>
                      <m:r>
                        <a:rPr lang="en-GB" sz="2800" b="0" i="1" smtClean="0">
                          <a:latin typeface="Cambria Math" panose="02040503050406030204" pitchFamily="18" charset="0"/>
                        </a:rPr>
                        <m:t>=</m:t>
                      </m:r>
                      <m:sSub>
                        <m:sSubPr>
                          <m:ctrlPr>
                            <a:rPr lang="en-GB" sz="2800" b="0" i="1" smtClean="0">
                              <a:latin typeface="Cambria Math" panose="02040503050406030204" pitchFamily="18" charset="0"/>
                            </a:rPr>
                          </m:ctrlPr>
                        </m:sSubPr>
                        <m:e>
                          <m:r>
                            <a:rPr lang="en-GB" sz="2800" b="0" i="1" smtClean="0">
                              <a:latin typeface="Cambria Math" panose="02040503050406030204" pitchFamily="18" charset="0"/>
                            </a:rPr>
                            <m:t>𝐼</m:t>
                          </m:r>
                        </m:e>
                        <m:sub>
                          <m:r>
                            <a:rPr lang="en-GB" sz="2800" b="0" i="1" smtClean="0">
                              <a:latin typeface="Cambria Math" panose="02040503050406030204" pitchFamily="18" charset="0"/>
                            </a:rPr>
                            <m:t>𝑏</m:t>
                          </m:r>
                        </m:sub>
                      </m:sSub>
                      <m:r>
                        <m:rPr>
                          <m:nor/>
                        </m:rPr>
                        <a:rPr lang="en-GB" sz="2800"/>
                        <m:t> </m:t>
                      </m:r>
                      <m:r>
                        <m:rPr>
                          <m:sty m:val="p"/>
                        </m:rPr>
                        <a:rPr lang="el-GR" sz="2800" i="1" smtClean="0">
                          <a:latin typeface="Cambria Math" panose="02040503050406030204" pitchFamily="18" charset="0"/>
                          <a:ea typeface="Cambria Math" panose="02040503050406030204" pitchFamily="18" charset="0"/>
                        </a:rPr>
                        <m:t>α</m:t>
                      </m:r>
                      <m:r>
                        <m:rPr>
                          <m:nor/>
                        </m:rPr>
                        <a:rPr lang="en-GB" sz="2800" b="0" i="0" smtClean="0">
                          <a:latin typeface="Cambria Math" panose="02040503050406030204" pitchFamily="18" charset="0"/>
                          <a:ea typeface="Cambria Math" panose="02040503050406030204" pitchFamily="18" charset="0"/>
                        </a:rPr>
                        <m:t> </m:t>
                      </m:r>
                      <m:r>
                        <m:rPr>
                          <m:nor/>
                        </m:rPr>
                        <a:rPr lang="en-GB" sz="2800"/>
                        <m:t>R</m:t>
                      </m:r>
                      <m:r>
                        <m:rPr>
                          <m:nor/>
                        </m:rPr>
                        <a:rPr lang="en-GB" sz="2800" b="0" i="0" smtClean="0"/>
                        <m:t> </m:t>
                      </m:r>
                      <m:r>
                        <m:rPr>
                          <m:sty m:val="p"/>
                        </m:rPr>
                        <a:rPr lang="el-GR" sz="2800" i="1">
                          <a:latin typeface="Cambria Math" panose="02040503050406030204" pitchFamily="18" charset="0"/>
                          <a:ea typeface="Cambria Math" panose="02040503050406030204" pitchFamily="18" charset="0"/>
                        </a:rPr>
                        <m:t>Δ</m:t>
                      </m:r>
                      <m:r>
                        <a:rPr lang="en-GB" sz="2800" i="1">
                          <a:latin typeface="Cambria Math" panose="02040503050406030204" pitchFamily="18" charset="0"/>
                          <a:ea typeface="Cambria Math" panose="02040503050406030204" pitchFamily="18" charset="0"/>
                        </a:rPr>
                        <m:t>𝑇</m:t>
                      </m:r>
                    </m:oMath>
                  </m:oMathPara>
                </a14:m>
                <a:endParaRPr lang="en-GB" sz="2800" dirty="0"/>
              </a:p>
            </p:txBody>
          </p:sp>
        </mc:Choice>
        <mc:Fallback xmlns="">
          <p:sp>
            <p:nvSpPr>
              <p:cNvPr id="6" name="Rectangle 5"/>
              <p:cNvSpPr>
                <a:spLocks noRot="1" noChangeAspect="1" noMove="1" noResize="1" noEditPoints="1" noAdjustHandles="1" noChangeArrowheads="1" noChangeShapeType="1" noTextEdit="1"/>
              </p:cNvSpPr>
              <p:nvPr/>
            </p:nvSpPr>
            <p:spPr>
              <a:xfrm>
                <a:off x="8268426" y="4294708"/>
                <a:ext cx="2393797" cy="523220"/>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731554" y="4826675"/>
                <a:ext cx="6096000" cy="2031325"/>
              </a:xfrm>
              <a:prstGeom prst="rect">
                <a:avLst/>
              </a:prstGeom>
            </p:spPr>
            <p:txBody>
              <a:bodyPr>
                <a:spAutoFit/>
              </a:bodyPr>
              <a:lstStyle/>
              <a:p>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r>
                      <a:rPr lang="en-GB" b="0" i="1" smtClean="0">
                        <a:latin typeface="Cambria Math" panose="02040503050406030204" pitchFamily="18" charset="0"/>
                        <a:ea typeface="Cambria Math" panose="02040503050406030204" pitchFamily="18" charset="0"/>
                      </a:rPr>
                      <m:t>𝑇</m:t>
                    </m:r>
                  </m:oMath>
                </a14:m>
                <a:r>
                  <a:rPr lang="en-GB" b="0" dirty="0" smtClean="0">
                    <a:latin typeface="ScalaLF-Regular"/>
                    <a:ea typeface="Cambria Math" panose="02040503050406030204" pitchFamily="18" charset="0"/>
                  </a:rPr>
                  <a:t> </a:t>
                </a:r>
                <a:r>
                  <a:rPr lang="en-GB" dirty="0" smtClean="0">
                    <a:latin typeface="ScalaLF-Regular"/>
                  </a:rPr>
                  <a:t>– change in temperature </a:t>
                </a:r>
                <a:endParaRPr lang="en-GB" b="0" dirty="0" smtClean="0">
                  <a:latin typeface="ScalaLF-Regular"/>
                  <a:ea typeface="Cambria Math" panose="02040503050406030204" pitchFamily="18" charset="0"/>
                </a:endParaRPr>
              </a:p>
              <a:p>
                <a:r>
                  <a:rPr lang="en-GB" dirty="0" smtClean="0">
                    <a:latin typeface="ScalaLF-Regular"/>
                  </a:rPr>
                  <a:t>𝜂 – absorption coefficient </a:t>
                </a:r>
              </a:p>
              <a:p>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𝑃</m:t>
                        </m:r>
                      </m:e>
                      <m:sub>
                        <m:r>
                          <a:rPr lang="en-GB" i="1">
                            <a:latin typeface="Cambria Math" panose="02040503050406030204" pitchFamily="18" charset="0"/>
                            <a:ea typeface="Cambria Math" panose="02040503050406030204" pitchFamily="18" charset="0"/>
                          </a:rPr>
                          <m:t>𝑂</m:t>
                        </m:r>
                      </m:sub>
                    </m:sSub>
                  </m:oMath>
                </a14:m>
                <a:r>
                  <a:rPr lang="en-GB" dirty="0" smtClean="0">
                    <a:latin typeface="ScalaLF-Regular"/>
                  </a:rPr>
                  <a:t> – optical power falling on detector </a:t>
                </a:r>
              </a:p>
              <a:p>
                <a:r>
                  <a:rPr lang="en-GB" i="1" dirty="0" smtClean="0">
                    <a:latin typeface="ScalaLF-Regular"/>
                  </a:rPr>
                  <a:t>G </a:t>
                </a:r>
                <a:r>
                  <a:rPr lang="en-GB" dirty="0" smtClean="0">
                    <a:latin typeface="ScalaLF-Regular"/>
                  </a:rPr>
                  <a:t>– thermal conductivity to substrate </a:t>
                </a:r>
              </a:p>
              <a:p>
                <a14:m>
                  <m:oMath xmlns:m="http://schemas.openxmlformats.org/officeDocument/2006/math">
                    <m:r>
                      <a:rPr lang="en-GB" i="1" smtClean="0">
                        <a:latin typeface="Cambria Math" panose="02040503050406030204" pitchFamily="18" charset="0"/>
                        <a:ea typeface="Cambria Math" panose="02040503050406030204" pitchFamily="18" charset="0"/>
                      </a:rPr>
                      <m:t>𝜔</m:t>
                    </m:r>
                  </m:oMath>
                </a14:m>
                <a:r>
                  <a:rPr lang="en-GB" i="1" dirty="0" smtClean="0">
                    <a:latin typeface="ScalaLF-Regular"/>
                  </a:rPr>
                  <a:t> </a:t>
                </a:r>
                <a:r>
                  <a:rPr lang="en-GB" dirty="0" smtClean="0">
                    <a:latin typeface="ScalaLF-Regular"/>
                  </a:rPr>
                  <a:t>– </a:t>
                </a:r>
                <a:r>
                  <a:rPr lang="en-US" dirty="0" smtClean="0">
                    <a:latin typeface="ScalaLF-Regular"/>
                  </a:rPr>
                  <a:t>is angular frequency of modulation</a:t>
                </a:r>
              </a:p>
              <a:p>
                <a14:m>
                  <m:oMath xmlns:m="http://schemas.openxmlformats.org/officeDocument/2006/math">
                    <m:r>
                      <a:rPr lang="en-GB" i="1">
                        <a:latin typeface="Cambria Math" panose="02040503050406030204" pitchFamily="18" charset="0"/>
                        <a:ea typeface="Cambria Math" panose="02040503050406030204" pitchFamily="18" charset="0"/>
                      </a:rPr>
                      <m:t>𝜏</m:t>
                    </m:r>
                  </m:oMath>
                </a14:m>
                <a:r>
                  <a:rPr lang="en-GB" i="1" dirty="0" smtClean="0">
                    <a:latin typeface="ScalaLF-Regular"/>
                  </a:rPr>
                  <a:t> = C/G, </a:t>
                </a:r>
                <a:r>
                  <a:rPr lang="en-GB" dirty="0" smtClean="0">
                    <a:latin typeface="ScalaLF-Regular"/>
                  </a:rPr>
                  <a:t>response time where C is </a:t>
                </a:r>
              </a:p>
              <a:p>
                <a:r>
                  <a:rPr lang="en-GB" dirty="0" smtClean="0">
                    <a:latin typeface="ScalaLF-Regular"/>
                  </a:rPr>
                  <a:t>heat capacity of the detector</a:t>
                </a:r>
                <a:endParaRPr lang="en-GB" dirty="0">
                  <a:latin typeface="ScalaLF-Regular"/>
                </a:endParaRPr>
              </a:p>
            </p:txBody>
          </p:sp>
        </mc:Choice>
        <mc:Fallback xmlns="">
          <p:sp>
            <p:nvSpPr>
              <p:cNvPr id="7" name="Rectangle 6"/>
              <p:cNvSpPr>
                <a:spLocks noRot="1" noChangeAspect="1" noMove="1" noResize="1" noEditPoints="1" noAdjustHandles="1" noChangeArrowheads="1" noChangeShapeType="1" noTextEdit="1"/>
              </p:cNvSpPr>
              <p:nvPr/>
            </p:nvSpPr>
            <p:spPr>
              <a:xfrm>
                <a:off x="731554" y="4826675"/>
                <a:ext cx="6096000" cy="2031325"/>
              </a:xfrm>
              <a:prstGeom prst="rect">
                <a:avLst/>
              </a:prstGeom>
              <a:blipFill>
                <a:blip r:embed="rId6"/>
                <a:stretch>
                  <a:fillRect l="-800" t="-1802" b="-390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6827554" y="4885382"/>
                <a:ext cx="6096000" cy="1200329"/>
              </a:xfrm>
              <a:prstGeom prst="rect">
                <a:avLst/>
              </a:prstGeom>
            </p:spPr>
            <p:txBody>
              <a:bodyPr>
                <a:spAutoFit/>
              </a:bodyPr>
              <a:lstStyle/>
              <a:p>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𝑉</m:t>
                        </m:r>
                      </m:e>
                      <m:sub>
                        <m:r>
                          <a:rPr lang="en-GB" i="1">
                            <a:latin typeface="Cambria Math" panose="02040503050406030204" pitchFamily="18" charset="0"/>
                          </a:rPr>
                          <m:t>𝑠</m:t>
                        </m:r>
                      </m:sub>
                    </m:sSub>
                  </m:oMath>
                </a14:m>
                <a:r>
                  <a:rPr lang="en-GB" dirty="0" smtClean="0">
                    <a:latin typeface="ScalaLF-Regular"/>
                  </a:rPr>
                  <a:t>– signal output</a:t>
                </a:r>
              </a:p>
              <a:p>
                <a14:m>
                  <m:oMath xmlns:m="http://schemas.openxmlformats.org/officeDocument/2006/math">
                    <m:r>
                      <a:rPr lang="en-GB" b="0" i="1" smtClean="0">
                        <a:latin typeface="Cambria Math" panose="02040503050406030204" pitchFamily="18" charset="0"/>
                        <a:ea typeface="Cambria Math" panose="02040503050406030204" pitchFamily="18" charset="0"/>
                      </a:rPr>
                      <m:t>𝑅</m:t>
                    </m:r>
                  </m:oMath>
                </a14:m>
                <a:r>
                  <a:rPr lang="en-GB" dirty="0" smtClean="0">
                    <a:latin typeface="ScalaLF-Regular"/>
                  </a:rPr>
                  <a:t> – detector resistance</a:t>
                </a:r>
              </a:p>
              <a:p>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𝐼</m:t>
                        </m:r>
                      </m:e>
                      <m:sub>
                        <m:r>
                          <a:rPr lang="en-GB" i="1">
                            <a:latin typeface="Cambria Math" panose="02040503050406030204" pitchFamily="18" charset="0"/>
                          </a:rPr>
                          <m:t>𝑏</m:t>
                        </m:r>
                      </m:sub>
                    </m:sSub>
                  </m:oMath>
                </a14:m>
                <a:r>
                  <a:rPr lang="en-GB" i="1" dirty="0" smtClean="0">
                    <a:latin typeface="ScalaLF-Regular"/>
                  </a:rPr>
                  <a:t> </a:t>
                </a:r>
                <a:r>
                  <a:rPr lang="en-GB" dirty="0" smtClean="0">
                    <a:latin typeface="ScalaLF-Regular"/>
                  </a:rPr>
                  <a:t>– bias current</a:t>
                </a:r>
              </a:p>
              <a:p>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α</m:t>
                    </m:r>
                  </m:oMath>
                </a14:m>
                <a:r>
                  <a:rPr lang="en-GB" dirty="0" smtClean="0">
                    <a:latin typeface="ScalaLF-Regular"/>
                  </a:rPr>
                  <a:t> – temperature coefficients of resistance (TCR)</a:t>
                </a:r>
              </a:p>
            </p:txBody>
          </p:sp>
        </mc:Choice>
        <mc:Fallback xmlns="">
          <p:sp>
            <p:nvSpPr>
              <p:cNvPr id="8" name="Rectangle 7"/>
              <p:cNvSpPr>
                <a:spLocks noRot="1" noChangeAspect="1" noMove="1" noResize="1" noEditPoints="1" noAdjustHandles="1" noChangeArrowheads="1" noChangeShapeType="1" noTextEdit="1"/>
              </p:cNvSpPr>
              <p:nvPr/>
            </p:nvSpPr>
            <p:spPr>
              <a:xfrm>
                <a:off x="6827554" y="4885382"/>
                <a:ext cx="6096000" cy="1200329"/>
              </a:xfrm>
              <a:prstGeom prst="rect">
                <a:avLst/>
              </a:prstGeom>
              <a:blipFill>
                <a:blip r:embed="rId7"/>
                <a:stretch>
                  <a:fillRect t="-2538" b="-7107"/>
                </a:stretch>
              </a:blipFill>
            </p:spPr>
            <p:txBody>
              <a:bodyPr/>
              <a:lstStyle/>
              <a:p>
                <a:r>
                  <a:rPr lang="en-GB">
                    <a:noFill/>
                  </a:rPr>
                  <a:t> </a:t>
                </a:r>
              </a:p>
            </p:txBody>
          </p:sp>
        </mc:Fallback>
      </mc:AlternateContent>
      <p:sp>
        <p:nvSpPr>
          <p:cNvPr id="9" name="Rectangle 8"/>
          <p:cNvSpPr/>
          <p:nvPr/>
        </p:nvSpPr>
        <p:spPr>
          <a:xfrm>
            <a:off x="731554" y="5705477"/>
            <a:ext cx="3893610" cy="31022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6827554" y="5756103"/>
            <a:ext cx="5021546" cy="329608"/>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194" name="Picture 2" descr="Image result for arrow dow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25164" y="5611668"/>
            <a:ext cx="404036" cy="40403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31554" y="6225978"/>
            <a:ext cx="3893610" cy="574719"/>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2" descr="Image result for arrow dow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25164" y="6179074"/>
            <a:ext cx="404036" cy="4040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arrow dow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0800000">
            <a:off x="6423518" y="5749129"/>
            <a:ext cx="404036" cy="40403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30F8D0C6-C91E-4B41-A751-9F3BA6AC0EDC}" type="slidenum">
              <a:rPr lang="en-GB" smtClean="0"/>
              <a:t>40</a:t>
            </a:fld>
            <a:endParaRPr lang="en-GB" dirty="0"/>
          </a:p>
        </p:txBody>
      </p:sp>
    </p:spTree>
    <p:extLst>
      <p:ext uri="{BB962C8B-B14F-4D97-AF65-F5344CB8AC3E}">
        <p14:creationId xmlns:p14="http://schemas.microsoft.com/office/powerpoint/2010/main" val="425902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19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animBg="1"/>
      <p:bldP spid="10"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Cooled IR sens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9973" y="3683558"/>
            <a:ext cx="2018853" cy="24365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smtClean="0"/>
              <a:t>IR Detectors Types</a:t>
            </a:r>
            <a:endParaRPr lang="en-GB" dirty="0"/>
          </a:p>
        </p:txBody>
      </p:sp>
      <p:sp>
        <p:nvSpPr>
          <p:cNvPr id="3" name="Content Placeholder 2"/>
          <p:cNvSpPr>
            <a:spLocks noGrp="1"/>
          </p:cNvSpPr>
          <p:nvPr>
            <p:ph idx="1"/>
          </p:nvPr>
        </p:nvSpPr>
        <p:spPr>
          <a:xfrm>
            <a:off x="1323109" y="1214170"/>
            <a:ext cx="10515600" cy="4351338"/>
          </a:xfrm>
        </p:spPr>
        <p:txBody>
          <a:bodyPr numCol="2"/>
          <a:lstStyle/>
          <a:p>
            <a:pPr marL="0" indent="0">
              <a:buNone/>
            </a:pPr>
            <a:r>
              <a:rPr lang="en-GB" sz="3600" b="1" dirty="0" smtClean="0"/>
              <a:t>Cooled IR sensors</a:t>
            </a:r>
          </a:p>
          <a:p>
            <a:pPr marL="0" indent="0">
              <a:buNone/>
            </a:pPr>
            <a:r>
              <a:rPr lang="en-GB" dirty="0" smtClean="0"/>
              <a:t>+ High sensitivity</a:t>
            </a:r>
          </a:p>
          <a:p>
            <a:pPr marL="0" indent="0">
              <a:buNone/>
            </a:pPr>
            <a:r>
              <a:rPr lang="en-GB" dirty="0" smtClean="0"/>
              <a:t>+ Excellent resolution</a:t>
            </a:r>
          </a:p>
          <a:p>
            <a:pPr>
              <a:buFontTx/>
              <a:buChar char="-"/>
            </a:pPr>
            <a:r>
              <a:rPr lang="en-GB" dirty="0" smtClean="0"/>
              <a:t>High power consumption</a:t>
            </a:r>
          </a:p>
          <a:p>
            <a:pPr>
              <a:buFontTx/>
              <a:buChar char="-"/>
            </a:pPr>
            <a:r>
              <a:rPr lang="en-GB" dirty="0" smtClean="0"/>
              <a:t>Expensive/bulky </a:t>
            </a:r>
          </a:p>
          <a:p>
            <a:pPr>
              <a:buFontTx/>
              <a:buChar char="-"/>
            </a:pPr>
            <a:endParaRPr lang="en-GB" dirty="0" smtClean="0"/>
          </a:p>
          <a:p>
            <a:pPr>
              <a:buFontTx/>
              <a:buChar char="-"/>
            </a:pPr>
            <a:endParaRPr lang="en-GB" dirty="0"/>
          </a:p>
          <a:p>
            <a:pPr>
              <a:buFontTx/>
              <a:buChar char="-"/>
            </a:pPr>
            <a:endParaRPr lang="en-GB" dirty="0" smtClean="0"/>
          </a:p>
          <a:p>
            <a:pPr marL="0" indent="0">
              <a:buNone/>
            </a:pPr>
            <a:r>
              <a:rPr lang="en-GB" sz="3600" b="1" dirty="0" smtClean="0"/>
              <a:t>Uncooled IR sensors</a:t>
            </a:r>
            <a:endParaRPr lang="en-GB" sz="3600" b="1" dirty="0"/>
          </a:p>
          <a:p>
            <a:pPr marL="0" indent="0">
              <a:buNone/>
            </a:pPr>
            <a:r>
              <a:rPr lang="en-GB" dirty="0" smtClean="0"/>
              <a:t>+ Low power consumption</a:t>
            </a:r>
          </a:p>
          <a:p>
            <a:pPr marL="0" indent="0">
              <a:buNone/>
            </a:pPr>
            <a:r>
              <a:rPr lang="en-GB" dirty="0" smtClean="0"/>
              <a:t>+ Cheap/portable</a:t>
            </a:r>
          </a:p>
          <a:p>
            <a:pPr>
              <a:buFontTx/>
              <a:buChar char="-"/>
            </a:pPr>
            <a:r>
              <a:rPr lang="en-GB" dirty="0" smtClean="0"/>
              <a:t>Less sensitive</a:t>
            </a:r>
          </a:p>
          <a:p>
            <a:pPr>
              <a:buFontTx/>
              <a:buChar char="-"/>
            </a:pPr>
            <a:r>
              <a:rPr lang="en-GB" dirty="0" smtClean="0"/>
              <a:t>Low response time </a:t>
            </a:r>
          </a:p>
          <a:p>
            <a:pPr>
              <a:buFontTx/>
              <a:buChar char="-"/>
            </a:pPr>
            <a:endParaRPr lang="en-GB" dirty="0" smtClean="0"/>
          </a:p>
        </p:txBody>
      </p:sp>
      <p:pic>
        <p:nvPicPr>
          <p:cNvPr id="4100" name="Picture 4" descr="Image result for flir ir sensor pho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6207" y="3683558"/>
            <a:ext cx="2064774" cy="225248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30F8D0C6-C91E-4B41-A751-9F3BA6AC0EDC}" type="slidenum">
              <a:rPr lang="en-GB" smtClean="0"/>
              <a:t>41</a:t>
            </a:fld>
            <a:endParaRPr lang="en-GB" dirty="0"/>
          </a:p>
        </p:txBody>
      </p:sp>
    </p:spTree>
    <p:extLst>
      <p:ext uri="{BB962C8B-B14F-4D97-AF65-F5344CB8AC3E}">
        <p14:creationId xmlns:p14="http://schemas.microsoft.com/office/powerpoint/2010/main" val="4848758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Thermal Imaging</a:t>
            </a:r>
            <a:endParaRPr lang="en-GB" dirty="0"/>
          </a:p>
        </p:txBody>
      </p:sp>
      <p:pic>
        <p:nvPicPr>
          <p:cNvPr id="3074" name="Picture 2" descr="Image result for infrared  imaging  ebol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165" y="1828799"/>
            <a:ext cx="3313545" cy="26383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36154" y="4661490"/>
            <a:ext cx="3089566" cy="954107"/>
          </a:xfrm>
          <a:prstGeom prst="rect">
            <a:avLst/>
          </a:prstGeom>
          <a:noFill/>
        </p:spPr>
        <p:txBody>
          <a:bodyPr wrap="square" rtlCol="0">
            <a:spAutoFit/>
          </a:bodyPr>
          <a:lstStyle/>
          <a:p>
            <a:pPr algn="ctr"/>
            <a:r>
              <a:rPr lang="en-GB" sz="2800" dirty="0" smtClean="0"/>
              <a:t>Fever screening at airports</a:t>
            </a:r>
            <a:endParaRPr lang="en-GB" sz="2800" dirty="0"/>
          </a:p>
        </p:txBody>
      </p:sp>
      <p:pic>
        <p:nvPicPr>
          <p:cNvPr id="3078" name="Picture 6" descr="Image result for thermal  imaging"/>
          <p:cNvPicPr>
            <a:picLocks noChangeAspect="1" noChangeArrowheads="1"/>
          </p:cNvPicPr>
          <p:nvPr/>
        </p:nvPicPr>
        <p:blipFill rotWithShape="1">
          <a:blip r:embed="rId4">
            <a:extLst>
              <a:ext uri="{28A0092B-C50C-407E-A947-70E740481C1C}">
                <a14:useLocalDpi xmlns:a14="http://schemas.microsoft.com/office/drawing/2010/main" val="0"/>
              </a:ext>
            </a:extLst>
          </a:blip>
          <a:srcRect r="16866"/>
          <a:stretch/>
        </p:blipFill>
        <p:spPr bwMode="auto">
          <a:xfrm>
            <a:off x="4439058" y="1828799"/>
            <a:ext cx="3467764" cy="263837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551217" y="4661490"/>
            <a:ext cx="3089566" cy="954107"/>
          </a:xfrm>
          <a:prstGeom prst="rect">
            <a:avLst/>
          </a:prstGeom>
          <a:noFill/>
        </p:spPr>
        <p:txBody>
          <a:bodyPr wrap="square" rtlCol="0">
            <a:spAutoFit/>
          </a:bodyPr>
          <a:lstStyle/>
          <a:p>
            <a:pPr algn="ctr"/>
            <a:r>
              <a:rPr lang="en-GB" sz="2800" dirty="0" smtClean="0"/>
              <a:t>Measuring</a:t>
            </a:r>
          </a:p>
          <a:p>
            <a:pPr algn="ctr"/>
            <a:r>
              <a:rPr lang="en-GB" sz="2800" dirty="0" smtClean="0"/>
              <a:t>building efficiency</a:t>
            </a:r>
            <a:endParaRPr lang="en-GB" sz="2800" dirty="0"/>
          </a:p>
        </p:txBody>
      </p:sp>
      <p:pic>
        <p:nvPicPr>
          <p:cNvPr id="6" name="Picture 5"/>
          <p:cNvPicPr>
            <a:picLocks noChangeAspect="1"/>
          </p:cNvPicPr>
          <p:nvPr/>
        </p:nvPicPr>
        <p:blipFill rotWithShape="1">
          <a:blip r:embed="rId5"/>
          <a:srcRect l="13616" t="4778" r="19160" b="10491"/>
          <a:stretch/>
        </p:blipFill>
        <p:spPr>
          <a:xfrm>
            <a:off x="8496135" y="1828799"/>
            <a:ext cx="3349158" cy="2638372"/>
          </a:xfrm>
          <a:prstGeom prst="rect">
            <a:avLst/>
          </a:prstGeom>
        </p:spPr>
      </p:pic>
      <p:sp>
        <p:nvSpPr>
          <p:cNvPr id="11" name="TextBox 10"/>
          <p:cNvSpPr txBox="1"/>
          <p:nvPr/>
        </p:nvSpPr>
        <p:spPr>
          <a:xfrm>
            <a:off x="8360926" y="4666164"/>
            <a:ext cx="3619576" cy="954107"/>
          </a:xfrm>
          <a:prstGeom prst="rect">
            <a:avLst/>
          </a:prstGeom>
          <a:noFill/>
        </p:spPr>
        <p:txBody>
          <a:bodyPr wrap="square" rtlCol="0">
            <a:spAutoFit/>
          </a:bodyPr>
          <a:lstStyle/>
          <a:p>
            <a:pPr algn="ctr"/>
            <a:r>
              <a:rPr lang="en-GB" sz="2800" dirty="0" smtClean="0"/>
              <a:t>Harsh conditions/night imaging</a:t>
            </a:r>
          </a:p>
        </p:txBody>
      </p:sp>
      <p:sp>
        <p:nvSpPr>
          <p:cNvPr id="3" name="Slide Number Placeholder 2"/>
          <p:cNvSpPr>
            <a:spLocks noGrp="1"/>
          </p:cNvSpPr>
          <p:nvPr>
            <p:ph type="sldNum" sz="quarter" idx="12"/>
          </p:nvPr>
        </p:nvSpPr>
        <p:spPr/>
        <p:txBody>
          <a:bodyPr/>
          <a:lstStyle/>
          <a:p>
            <a:fld id="{30F8D0C6-C91E-4B41-A751-9F3BA6AC0EDC}" type="slidenum">
              <a:rPr lang="en-GB" smtClean="0"/>
              <a:t>42</a:t>
            </a:fld>
            <a:endParaRPr lang="en-GB" dirty="0"/>
          </a:p>
        </p:txBody>
      </p:sp>
    </p:spTree>
    <p:extLst>
      <p:ext uri="{BB962C8B-B14F-4D97-AF65-F5344CB8AC3E}">
        <p14:creationId xmlns:p14="http://schemas.microsoft.com/office/powerpoint/2010/main" val="16789459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Black Body Radiation</a:t>
            </a:r>
            <a:endParaRPr lang="en-GB" dirty="0"/>
          </a:p>
        </p:txBody>
      </p:sp>
      <p:pic>
        <p:nvPicPr>
          <p:cNvPr id="1026" name="Picture 2" descr="Fig. 3: Plank's law of spectral radiance at temperatures from &amp;ndash;40&amp;deg;C to 125&amp;deg;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0624" y="1069418"/>
            <a:ext cx="6890752" cy="498985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30F8D0C6-C91E-4B41-A751-9F3BA6AC0EDC}" type="slidenum">
              <a:rPr lang="en-GB" smtClean="0"/>
              <a:t>43</a:t>
            </a:fld>
            <a:endParaRPr lang="en-GB" dirty="0"/>
          </a:p>
        </p:txBody>
      </p:sp>
    </p:spTree>
    <p:extLst>
      <p:ext uri="{BB962C8B-B14F-4D97-AF65-F5344CB8AC3E}">
        <p14:creationId xmlns:p14="http://schemas.microsoft.com/office/powerpoint/2010/main" val="20636571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IR Microbolometer</a:t>
            </a:r>
            <a:endParaRPr lang="en-GB" dirty="0"/>
          </a:p>
        </p:txBody>
      </p:sp>
      <p:sp>
        <p:nvSpPr>
          <p:cNvPr id="5" name="AutoShape 14" descr="Image result for linear graph clip 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Rectangle 17"/>
          <p:cNvSpPr/>
          <p:nvPr/>
        </p:nvSpPr>
        <p:spPr>
          <a:xfrm>
            <a:off x="16112321" y="9234404"/>
            <a:ext cx="296876" cy="369332"/>
          </a:xfrm>
          <a:prstGeom prst="rect">
            <a:avLst/>
          </a:prstGeom>
        </p:spPr>
        <p:txBody>
          <a:bodyPr wrap="none">
            <a:spAutoFit/>
          </a:bodyPr>
          <a:lstStyle/>
          <a:p>
            <a:pPr algn="ctr"/>
            <a:r>
              <a:rPr lang="en-GB" dirty="0"/>
              <a:t>T</a:t>
            </a:r>
          </a:p>
        </p:txBody>
      </p:sp>
      <p:pic>
        <p:nvPicPr>
          <p:cNvPr id="6162" name="Picture 18" descr="Image result for degree 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66602" y="11121492"/>
            <a:ext cx="45719" cy="4571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249332" y="958638"/>
            <a:ext cx="12009169" cy="2688232"/>
            <a:chOff x="367317" y="818580"/>
            <a:chExt cx="12009169" cy="2688232"/>
          </a:xfrm>
        </p:grpSpPr>
        <p:pic>
          <p:nvPicPr>
            <p:cNvPr id="6150" name="Picture 6" descr="Image result for wave light"/>
            <p:cNvPicPr>
              <a:picLocks noChangeAspect="1" noChangeArrowheads="1"/>
            </p:cNvPicPr>
            <p:nvPr/>
          </p:nvPicPr>
          <p:blipFill rotWithShape="1">
            <a:blip r:embed="rId4">
              <a:extLst>
                <a:ext uri="{28A0092B-C50C-407E-A947-70E740481C1C}">
                  <a14:useLocalDpi xmlns:a14="http://schemas.microsoft.com/office/drawing/2010/main" val="0"/>
                </a:ext>
              </a:extLst>
            </a:blip>
            <a:srcRect t="49324"/>
            <a:stretch/>
          </p:blipFill>
          <p:spPr bwMode="auto">
            <a:xfrm>
              <a:off x="429918" y="1724653"/>
              <a:ext cx="2964365" cy="1034868"/>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 result for increasing temperatur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78825" y="1195420"/>
              <a:ext cx="1341252" cy="1897998"/>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Image result for arrow righ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37860" y="2202934"/>
              <a:ext cx="802528" cy="50691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67317" y="2912430"/>
              <a:ext cx="3089566" cy="523220"/>
            </a:xfrm>
            <a:prstGeom prst="rect">
              <a:avLst/>
            </a:prstGeom>
            <a:noFill/>
          </p:spPr>
          <p:txBody>
            <a:bodyPr wrap="square" rtlCol="0">
              <a:spAutoFit/>
            </a:bodyPr>
            <a:lstStyle/>
            <a:p>
              <a:pPr algn="ctr"/>
              <a:r>
                <a:rPr lang="en-GB" sz="2800" dirty="0" smtClean="0"/>
                <a:t>IR Wave</a:t>
              </a:r>
              <a:endParaRPr lang="en-GB" sz="2800" dirty="0"/>
            </a:p>
          </p:txBody>
        </p:sp>
        <p:sp>
          <p:nvSpPr>
            <p:cNvPr id="13" name="TextBox 12"/>
            <p:cNvSpPr txBox="1"/>
            <p:nvPr/>
          </p:nvSpPr>
          <p:spPr>
            <a:xfrm>
              <a:off x="4515726" y="2983592"/>
              <a:ext cx="3089566" cy="523220"/>
            </a:xfrm>
            <a:prstGeom prst="rect">
              <a:avLst/>
            </a:prstGeom>
            <a:noFill/>
          </p:spPr>
          <p:txBody>
            <a:bodyPr wrap="square" rtlCol="0">
              <a:spAutoFit/>
            </a:bodyPr>
            <a:lstStyle/>
            <a:p>
              <a:pPr algn="ctr"/>
              <a:r>
                <a:rPr lang="en-GB" sz="2800" dirty="0" smtClean="0"/>
                <a:t>Change in T</a:t>
              </a:r>
              <a:endParaRPr lang="en-GB" sz="2800" dirty="0"/>
            </a:p>
          </p:txBody>
        </p:sp>
        <p:pic>
          <p:nvPicPr>
            <p:cNvPr id="15" name="Picture 12" descr="Image result for arrow righ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59705" y="2109848"/>
              <a:ext cx="802528" cy="5069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stretch>
              <a:fillRect/>
            </a:stretch>
          </p:blipFill>
          <p:spPr>
            <a:xfrm>
              <a:off x="9535870" y="1008982"/>
              <a:ext cx="2314575" cy="1971675"/>
            </a:xfrm>
            <a:prstGeom prst="rect">
              <a:avLst/>
            </a:prstGeom>
          </p:spPr>
        </p:pic>
        <p:cxnSp>
          <p:nvCxnSpPr>
            <p:cNvPr id="10" name="Straight Arrow Connector 9"/>
            <p:cNvCxnSpPr/>
            <p:nvPr/>
          </p:nvCxnSpPr>
          <p:spPr>
            <a:xfrm flipV="1">
              <a:off x="9617495" y="1008982"/>
              <a:ext cx="798662" cy="1858116"/>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sp>
          <p:nvSpPr>
            <p:cNvPr id="24" name="TextBox 23"/>
            <p:cNvSpPr txBox="1"/>
            <p:nvPr/>
          </p:nvSpPr>
          <p:spPr>
            <a:xfrm>
              <a:off x="9009831" y="2983592"/>
              <a:ext cx="3366655" cy="523220"/>
            </a:xfrm>
            <a:prstGeom prst="rect">
              <a:avLst/>
            </a:prstGeom>
            <a:noFill/>
          </p:spPr>
          <p:txBody>
            <a:bodyPr wrap="square" rtlCol="0">
              <a:spAutoFit/>
            </a:bodyPr>
            <a:lstStyle/>
            <a:p>
              <a:pPr algn="ctr"/>
              <a:r>
                <a:rPr lang="en-GB" sz="2800" dirty="0" smtClean="0"/>
                <a:t>Measure T</a:t>
              </a:r>
              <a:endParaRPr lang="en-GB" sz="2800" dirty="0"/>
            </a:p>
          </p:txBody>
        </p:sp>
        <p:pic>
          <p:nvPicPr>
            <p:cNvPr id="6164" name="Picture 20" descr="Image result for ohm"/>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09760" y="818580"/>
              <a:ext cx="380804" cy="380804"/>
            </a:xfrm>
            <a:prstGeom prst="rect">
              <a:avLst/>
            </a:prstGeom>
            <a:noFill/>
            <a:extLst>
              <a:ext uri="{909E8E84-426E-40DD-AFC4-6F175D3DCCD1}">
                <a14:hiddenFill xmlns:a14="http://schemas.microsoft.com/office/drawing/2010/main">
                  <a:solidFill>
                    <a:srgbClr val="FFFFFF"/>
                  </a:solidFill>
                </a14:hiddenFill>
              </a:ext>
            </a:extLst>
          </p:spPr>
        </p:pic>
        <p:pic>
          <p:nvPicPr>
            <p:cNvPr id="6166" name="Picture 22" descr="Related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658357" y="3010104"/>
              <a:ext cx="384175" cy="327871"/>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Slide Number Placeholder 15"/>
          <p:cNvSpPr>
            <a:spLocks noGrp="1"/>
          </p:cNvSpPr>
          <p:nvPr>
            <p:ph type="sldNum" sz="quarter" idx="12"/>
          </p:nvPr>
        </p:nvSpPr>
        <p:spPr/>
        <p:txBody>
          <a:bodyPr/>
          <a:lstStyle/>
          <a:p>
            <a:fld id="{30F8D0C6-C91E-4B41-A751-9F3BA6AC0EDC}" type="slidenum">
              <a:rPr lang="en-GB" smtClean="0"/>
              <a:t>5</a:t>
            </a:fld>
            <a:endParaRPr lang="en-GB" dirty="0"/>
          </a:p>
        </p:txBody>
      </p:sp>
      <p:pic>
        <p:nvPicPr>
          <p:cNvPr id="19" name="Picture 18"/>
          <p:cNvPicPr>
            <a:picLocks noChangeAspect="1"/>
          </p:cNvPicPr>
          <p:nvPr/>
        </p:nvPicPr>
        <p:blipFill>
          <a:blip r:embed="rId10"/>
          <a:stretch>
            <a:fillRect/>
          </a:stretch>
        </p:blipFill>
        <p:spPr>
          <a:xfrm>
            <a:off x="2925663" y="3739793"/>
            <a:ext cx="6340674" cy="1424616"/>
          </a:xfrm>
          <a:prstGeom prst="rect">
            <a:avLst/>
          </a:prstGeom>
        </p:spPr>
      </p:pic>
      <mc:AlternateContent xmlns:mc="http://schemas.openxmlformats.org/markup-compatibility/2006" xmlns:a14="http://schemas.microsoft.com/office/drawing/2010/main">
        <mc:Choice Requires="a14">
          <p:sp>
            <p:nvSpPr>
              <p:cNvPr id="20" name="TextBox 19"/>
              <p:cNvSpPr txBox="1"/>
              <p:nvPr/>
            </p:nvSpPr>
            <p:spPr>
              <a:xfrm>
                <a:off x="3060068" y="5167127"/>
                <a:ext cx="2882456" cy="8871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2800" i="1" smtClean="0">
                          <a:latin typeface="Cambria Math" panose="02040503050406030204" pitchFamily="18" charset="0"/>
                          <a:ea typeface="Cambria Math" panose="02040503050406030204" pitchFamily="18" charset="0"/>
                        </a:rPr>
                        <m:t>Δ</m:t>
                      </m:r>
                      <m:r>
                        <a:rPr lang="en-GB" sz="2800" b="0" i="1" smtClean="0">
                          <a:latin typeface="Cambria Math" panose="02040503050406030204" pitchFamily="18" charset="0"/>
                          <a:ea typeface="Cambria Math" panose="02040503050406030204" pitchFamily="18" charset="0"/>
                        </a:rPr>
                        <m:t>𝑇</m:t>
                      </m:r>
                      <m:r>
                        <a:rPr lang="en-GB" sz="2800" b="0" i="1" smtClean="0">
                          <a:latin typeface="Cambria Math" panose="02040503050406030204" pitchFamily="18" charset="0"/>
                          <a:ea typeface="Cambria Math" panose="02040503050406030204" pitchFamily="18" charset="0"/>
                        </a:rPr>
                        <m:t>=</m:t>
                      </m:r>
                      <m:f>
                        <m:fPr>
                          <m:ctrlPr>
                            <a:rPr lang="en-GB" sz="2800" i="1" smtClean="0">
                              <a:latin typeface="Cambria Math" panose="02040503050406030204" pitchFamily="18" charset="0"/>
                            </a:rPr>
                          </m:ctrlPr>
                        </m:fPr>
                        <m:num>
                          <m:r>
                            <a:rPr lang="en-GB" sz="2800" i="1" smtClean="0">
                              <a:latin typeface="Cambria Math" panose="02040503050406030204" pitchFamily="18" charset="0"/>
                              <a:ea typeface="Cambria Math" panose="02040503050406030204" pitchFamily="18" charset="0"/>
                            </a:rPr>
                            <m:t>𝜂</m:t>
                          </m:r>
                          <m:sSub>
                            <m:sSubPr>
                              <m:ctrlPr>
                                <a:rPr lang="en-GB" sz="2800" b="0" i="1" smtClean="0">
                                  <a:latin typeface="Cambria Math" panose="02040503050406030204" pitchFamily="18" charset="0"/>
                                  <a:ea typeface="Cambria Math" panose="02040503050406030204" pitchFamily="18" charset="0"/>
                                </a:rPr>
                              </m:ctrlPr>
                            </m:sSubPr>
                            <m:e>
                              <m:r>
                                <a:rPr lang="en-GB" sz="2800" b="0" i="1" smtClean="0">
                                  <a:latin typeface="Cambria Math" panose="02040503050406030204" pitchFamily="18" charset="0"/>
                                  <a:ea typeface="Cambria Math" panose="02040503050406030204" pitchFamily="18" charset="0"/>
                                </a:rPr>
                                <m:t>𝑃</m:t>
                              </m:r>
                            </m:e>
                            <m:sub>
                              <m:r>
                                <a:rPr lang="en-GB" sz="2800" b="0" i="1" smtClean="0">
                                  <a:latin typeface="Cambria Math" panose="02040503050406030204" pitchFamily="18" charset="0"/>
                                  <a:ea typeface="Cambria Math" panose="02040503050406030204" pitchFamily="18" charset="0"/>
                                </a:rPr>
                                <m:t>𝑂</m:t>
                              </m:r>
                            </m:sub>
                          </m:sSub>
                        </m:num>
                        <m:den>
                          <m:r>
                            <a:rPr lang="en-GB" sz="2800" b="0" i="1" smtClean="0">
                              <a:latin typeface="Cambria Math" panose="02040503050406030204" pitchFamily="18" charset="0"/>
                            </a:rPr>
                            <m:t>𝐺</m:t>
                          </m:r>
                          <m:rad>
                            <m:radPr>
                              <m:degHide m:val="on"/>
                              <m:ctrlPr>
                                <a:rPr lang="en-GB" sz="2800" i="1" smtClean="0">
                                  <a:latin typeface="Cambria Math" panose="02040503050406030204" pitchFamily="18" charset="0"/>
                                </a:rPr>
                              </m:ctrlPr>
                            </m:radPr>
                            <m:deg/>
                            <m:e>
                              <m:r>
                                <a:rPr lang="en-GB" sz="2800" b="0" i="1" smtClean="0">
                                  <a:latin typeface="Cambria Math" panose="02040503050406030204" pitchFamily="18" charset="0"/>
                                </a:rPr>
                                <m:t>1+</m:t>
                              </m:r>
                              <m:sSup>
                                <m:sSupPr>
                                  <m:ctrlPr>
                                    <a:rPr lang="en-GB" sz="2800" b="0" i="1" smtClean="0">
                                      <a:latin typeface="Cambria Math" panose="02040503050406030204" pitchFamily="18" charset="0"/>
                                    </a:rPr>
                                  </m:ctrlPr>
                                </m:sSupPr>
                                <m:e>
                                  <m:r>
                                    <a:rPr lang="en-GB" sz="2800" b="0" i="1" smtClean="0">
                                      <a:latin typeface="Cambria Math" panose="02040503050406030204" pitchFamily="18" charset="0"/>
                                      <a:ea typeface="Cambria Math" panose="02040503050406030204" pitchFamily="18" charset="0"/>
                                    </a:rPr>
                                    <m:t>𝜔</m:t>
                                  </m:r>
                                </m:e>
                                <m:sup>
                                  <m:r>
                                    <a:rPr lang="en-GB" sz="2800" b="0" i="1" smtClean="0">
                                      <a:latin typeface="Cambria Math" panose="02040503050406030204" pitchFamily="18" charset="0"/>
                                    </a:rPr>
                                    <m:t>2</m:t>
                                  </m:r>
                                </m:sup>
                              </m:sSup>
                              <m:sSup>
                                <m:sSupPr>
                                  <m:ctrlPr>
                                    <a:rPr lang="en-GB" sz="2800" b="0" i="1" smtClean="0">
                                      <a:latin typeface="Cambria Math" panose="02040503050406030204" pitchFamily="18" charset="0"/>
                                      <a:ea typeface="Cambria Math" panose="02040503050406030204" pitchFamily="18" charset="0"/>
                                    </a:rPr>
                                  </m:ctrlPr>
                                </m:sSupPr>
                                <m:e>
                                  <m:r>
                                    <a:rPr lang="en-GB" sz="2800" b="0" i="1" smtClean="0">
                                      <a:latin typeface="Cambria Math" panose="02040503050406030204" pitchFamily="18" charset="0"/>
                                      <a:ea typeface="Cambria Math" panose="02040503050406030204" pitchFamily="18" charset="0"/>
                                    </a:rPr>
                                    <m:t>𝜏</m:t>
                                  </m:r>
                                </m:e>
                                <m:sup>
                                  <m:r>
                                    <a:rPr lang="en-GB" sz="2800" b="0" i="1" smtClean="0">
                                      <a:latin typeface="Cambria Math" panose="02040503050406030204" pitchFamily="18" charset="0"/>
                                      <a:ea typeface="Cambria Math" panose="02040503050406030204" pitchFamily="18" charset="0"/>
                                    </a:rPr>
                                    <m:t>2</m:t>
                                  </m:r>
                                </m:sup>
                              </m:sSup>
                            </m:e>
                          </m:rad>
                        </m:den>
                      </m:f>
                    </m:oMath>
                  </m:oMathPara>
                </a14:m>
                <a:endParaRPr lang="en-GB" sz="2800" dirty="0"/>
              </a:p>
            </p:txBody>
          </p:sp>
        </mc:Choice>
        <mc:Fallback xmlns="">
          <p:sp>
            <p:nvSpPr>
              <p:cNvPr id="20" name="TextBox 19"/>
              <p:cNvSpPr txBox="1">
                <a:spLocks noRot="1" noChangeAspect="1" noMove="1" noResize="1" noEditPoints="1" noAdjustHandles="1" noChangeArrowheads="1" noChangeShapeType="1" noTextEdit="1"/>
              </p:cNvSpPr>
              <p:nvPr/>
            </p:nvSpPr>
            <p:spPr>
              <a:xfrm>
                <a:off x="3060068" y="5167127"/>
                <a:ext cx="2882456" cy="887166"/>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6762145" y="5431078"/>
                <a:ext cx="2393797"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800" b="0" i="1" smtClean="0">
                              <a:latin typeface="Cambria Math" panose="02040503050406030204" pitchFamily="18" charset="0"/>
                            </a:rPr>
                          </m:ctrlPr>
                        </m:sSubPr>
                        <m:e>
                          <m:r>
                            <a:rPr lang="en-GB" sz="2800" b="0" i="1" smtClean="0">
                              <a:latin typeface="Cambria Math" panose="02040503050406030204" pitchFamily="18" charset="0"/>
                            </a:rPr>
                            <m:t>𝑉</m:t>
                          </m:r>
                        </m:e>
                        <m:sub>
                          <m:r>
                            <a:rPr lang="en-GB" sz="2800" b="0" i="1" smtClean="0">
                              <a:latin typeface="Cambria Math" panose="02040503050406030204" pitchFamily="18" charset="0"/>
                            </a:rPr>
                            <m:t>𝑠</m:t>
                          </m:r>
                        </m:sub>
                      </m:sSub>
                      <m:r>
                        <a:rPr lang="en-GB" sz="2800" b="0" i="1" smtClean="0">
                          <a:latin typeface="Cambria Math" panose="02040503050406030204" pitchFamily="18" charset="0"/>
                        </a:rPr>
                        <m:t>=</m:t>
                      </m:r>
                      <m:sSub>
                        <m:sSubPr>
                          <m:ctrlPr>
                            <a:rPr lang="en-GB" sz="2800" b="0" i="1" smtClean="0">
                              <a:latin typeface="Cambria Math" panose="02040503050406030204" pitchFamily="18" charset="0"/>
                            </a:rPr>
                          </m:ctrlPr>
                        </m:sSubPr>
                        <m:e>
                          <m:r>
                            <a:rPr lang="en-GB" sz="2800" b="0" i="1" smtClean="0">
                              <a:latin typeface="Cambria Math" panose="02040503050406030204" pitchFamily="18" charset="0"/>
                            </a:rPr>
                            <m:t>𝐼</m:t>
                          </m:r>
                        </m:e>
                        <m:sub>
                          <m:r>
                            <a:rPr lang="en-GB" sz="2800" b="0" i="1" smtClean="0">
                              <a:latin typeface="Cambria Math" panose="02040503050406030204" pitchFamily="18" charset="0"/>
                            </a:rPr>
                            <m:t>𝑏</m:t>
                          </m:r>
                        </m:sub>
                      </m:sSub>
                      <m:r>
                        <m:rPr>
                          <m:nor/>
                        </m:rPr>
                        <a:rPr lang="en-GB" sz="2800"/>
                        <m:t> </m:t>
                      </m:r>
                      <m:r>
                        <m:rPr>
                          <m:sty m:val="p"/>
                        </m:rPr>
                        <a:rPr lang="el-GR" sz="2800" i="1" smtClean="0">
                          <a:latin typeface="Cambria Math" panose="02040503050406030204" pitchFamily="18" charset="0"/>
                          <a:ea typeface="Cambria Math" panose="02040503050406030204" pitchFamily="18" charset="0"/>
                        </a:rPr>
                        <m:t>α</m:t>
                      </m:r>
                      <m:r>
                        <m:rPr>
                          <m:nor/>
                        </m:rPr>
                        <a:rPr lang="en-GB" sz="2800" b="0" i="0" smtClean="0">
                          <a:latin typeface="Cambria Math" panose="02040503050406030204" pitchFamily="18" charset="0"/>
                          <a:ea typeface="Cambria Math" panose="02040503050406030204" pitchFamily="18" charset="0"/>
                        </a:rPr>
                        <m:t> </m:t>
                      </m:r>
                      <m:r>
                        <m:rPr>
                          <m:nor/>
                        </m:rPr>
                        <a:rPr lang="en-GB" sz="2800"/>
                        <m:t>R</m:t>
                      </m:r>
                      <m:r>
                        <m:rPr>
                          <m:nor/>
                        </m:rPr>
                        <a:rPr lang="en-GB" sz="2800" b="0" i="0" smtClean="0"/>
                        <m:t> </m:t>
                      </m:r>
                      <m:r>
                        <m:rPr>
                          <m:sty m:val="p"/>
                        </m:rPr>
                        <a:rPr lang="el-GR" sz="2800" i="1">
                          <a:latin typeface="Cambria Math" panose="02040503050406030204" pitchFamily="18" charset="0"/>
                          <a:ea typeface="Cambria Math" panose="02040503050406030204" pitchFamily="18" charset="0"/>
                        </a:rPr>
                        <m:t>Δ</m:t>
                      </m:r>
                      <m:r>
                        <a:rPr lang="en-GB" sz="2800" i="1">
                          <a:latin typeface="Cambria Math" panose="02040503050406030204" pitchFamily="18" charset="0"/>
                          <a:ea typeface="Cambria Math" panose="02040503050406030204" pitchFamily="18" charset="0"/>
                        </a:rPr>
                        <m:t>𝑇</m:t>
                      </m:r>
                    </m:oMath>
                  </m:oMathPara>
                </a14:m>
                <a:endParaRPr lang="en-GB" sz="2800" dirty="0"/>
              </a:p>
            </p:txBody>
          </p:sp>
        </mc:Choice>
        <mc:Fallback xmlns="">
          <p:sp>
            <p:nvSpPr>
              <p:cNvPr id="21" name="Rectangle 20"/>
              <p:cNvSpPr>
                <a:spLocks noRot="1" noChangeAspect="1" noMove="1" noResize="1" noEditPoints="1" noAdjustHandles="1" noChangeArrowheads="1" noChangeShapeType="1" noTextEdit="1"/>
              </p:cNvSpPr>
              <p:nvPr/>
            </p:nvSpPr>
            <p:spPr>
              <a:xfrm>
                <a:off x="6762145" y="5431078"/>
                <a:ext cx="2393797" cy="523220"/>
              </a:xfrm>
              <a:prstGeom prst="rect">
                <a:avLst/>
              </a:prstGeom>
              <a:blipFill>
                <a:blip r:embed="rId12"/>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3242284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Carbon Nanotubes</a:t>
            </a:r>
            <a:endParaRPr lang="en-GB" dirty="0"/>
          </a:p>
        </p:txBody>
      </p:sp>
      <p:sp>
        <p:nvSpPr>
          <p:cNvPr id="4" name="Slide Number Placeholder 3"/>
          <p:cNvSpPr>
            <a:spLocks noGrp="1"/>
          </p:cNvSpPr>
          <p:nvPr>
            <p:ph type="sldNum" sz="quarter" idx="12"/>
          </p:nvPr>
        </p:nvSpPr>
        <p:spPr/>
        <p:txBody>
          <a:bodyPr/>
          <a:lstStyle/>
          <a:p>
            <a:fld id="{30F8D0C6-C91E-4B41-A751-9F3BA6AC0EDC}" type="slidenum">
              <a:rPr lang="en-GB" smtClean="0"/>
              <a:t>6</a:t>
            </a:fld>
            <a:endParaRPr lang="en-GB" dirty="0"/>
          </a:p>
        </p:txBody>
      </p:sp>
      <p:pic>
        <p:nvPicPr>
          <p:cNvPr id="3" name="Picture 4" descr="Image result for carbon nanotub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3241" y="1712005"/>
            <a:ext cx="5896801" cy="3758066"/>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idx="1"/>
          </p:nvPr>
        </p:nvSpPr>
        <p:spPr>
          <a:xfrm>
            <a:off x="637309" y="1211861"/>
            <a:ext cx="10515600" cy="4351338"/>
          </a:xfrm>
        </p:spPr>
        <p:txBody>
          <a:bodyPr numCol="1">
            <a:normAutofit/>
          </a:bodyPr>
          <a:lstStyle/>
          <a:p>
            <a:pPr marL="0" indent="0">
              <a:buNone/>
            </a:pPr>
            <a:r>
              <a:rPr lang="en-GB" sz="3600" b="1" dirty="0" smtClean="0"/>
              <a:t>Advantages</a:t>
            </a:r>
          </a:p>
          <a:p>
            <a:pPr marL="0" indent="0">
              <a:buNone/>
            </a:pPr>
            <a:r>
              <a:rPr lang="en-GB" dirty="0" smtClean="0"/>
              <a:t>+ Excellent IR absorption</a:t>
            </a:r>
          </a:p>
          <a:p>
            <a:pPr marL="0" indent="0">
              <a:buNone/>
            </a:pPr>
            <a:r>
              <a:rPr lang="en-GB" dirty="0" smtClean="0"/>
              <a:t>+ Excellent thermal conductivity</a:t>
            </a:r>
          </a:p>
          <a:p>
            <a:pPr marL="0" indent="0">
              <a:buNone/>
            </a:pPr>
            <a:r>
              <a:rPr lang="en-GB" dirty="0" smtClean="0"/>
              <a:t>+ Low thermal mass</a:t>
            </a:r>
          </a:p>
          <a:p>
            <a:pPr marL="0" indent="0">
              <a:buNone/>
            </a:pPr>
            <a:r>
              <a:rPr lang="en-GB" dirty="0" smtClean="0"/>
              <a:t>+ </a:t>
            </a:r>
            <a:r>
              <a:rPr lang="en-GB" dirty="0"/>
              <a:t>Excellent electrical properties</a:t>
            </a:r>
            <a:endParaRPr lang="en-GB" dirty="0" smtClean="0"/>
          </a:p>
          <a:p>
            <a:pPr marL="0" indent="0">
              <a:buNone/>
            </a:pPr>
            <a:r>
              <a:rPr lang="en-GB" dirty="0" smtClean="0"/>
              <a:t>+ Mechanically robust</a:t>
            </a:r>
          </a:p>
          <a:p>
            <a:pPr marL="0" indent="0">
              <a:buNone/>
            </a:pPr>
            <a:r>
              <a:rPr lang="en-GB" dirty="0" smtClean="0"/>
              <a:t>+ Complex 3D structures </a:t>
            </a:r>
          </a:p>
          <a:p>
            <a:pPr marL="0" indent="0">
              <a:buNone/>
            </a:pPr>
            <a:r>
              <a:rPr lang="en-GB" dirty="0" smtClean="0"/>
              <a:t>+ Different functionalization </a:t>
            </a:r>
            <a:endParaRPr lang="en-GB" dirty="0"/>
          </a:p>
          <a:p>
            <a:pPr marL="0" indent="0">
              <a:buNone/>
            </a:pPr>
            <a:endParaRPr lang="en-GB" dirty="0"/>
          </a:p>
          <a:p>
            <a:pPr marL="0" indent="0">
              <a:buNone/>
            </a:pPr>
            <a:endParaRPr lang="en-GB" dirty="0" smtClean="0"/>
          </a:p>
          <a:p>
            <a:pPr marL="0" indent="0">
              <a:buNone/>
            </a:pPr>
            <a:endParaRPr lang="en-GB" dirty="0" smtClean="0"/>
          </a:p>
          <a:p>
            <a:pPr>
              <a:buFontTx/>
              <a:buChar char="-"/>
            </a:pPr>
            <a:endParaRPr lang="en-GB" dirty="0" smtClean="0"/>
          </a:p>
        </p:txBody>
      </p:sp>
    </p:spTree>
    <p:extLst>
      <p:ext uri="{BB962C8B-B14F-4D97-AF65-F5344CB8AC3E}">
        <p14:creationId xmlns:p14="http://schemas.microsoft.com/office/powerpoint/2010/main" val="22119458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0F8D0C6-C91E-4B41-A751-9F3BA6AC0EDC}" type="slidenum">
              <a:rPr lang="en-GB" smtClean="0"/>
              <a:t>7</a:t>
            </a:fld>
            <a:endParaRPr lang="en-GB" dirty="0"/>
          </a:p>
        </p:txBody>
      </p:sp>
      <p:sp>
        <p:nvSpPr>
          <p:cNvPr id="13" name="Title 1"/>
          <p:cNvSpPr txBox="1">
            <a:spLocks/>
          </p:cNvSpPr>
          <p:nvPr/>
        </p:nvSpPr>
        <p:spPr>
          <a:xfrm>
            <a:off x="0" y="-111393"/>
            <a:ext cx="121920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t>CNT as IR sensors</a:t>
            </a:r>
            <a:endParaRPr lang="en-GB" dirty="0"/>
          </a:p>
        </p:txBody>
      </p:sp>
      <p:sp>
        <p:nvSpPr>
          <p:cNvPr id="15" name="TextBox 14"/>
          <p:cNvSpPr txBox="1"/>
          <p:nvPr/>
        </p:nvSpPr>
        <p:spPr>
          <a:xfrm>
            <a:off x="877058" y="1094828"/>
            <a:ext cx="3089566" cy="954107"/>
          </a:xfrm>
          <a:prstGeom prst="rect">
            <a:avLst/>
          </a:prstGeom>
          <a:noFill/>
        </p:spPr>
        <p:txBody>
          <a:bodyPr wrap="square" rtlCol="0">
            <a:spAutoFit/>
          </a:bodyPr>
          <a:lstStyle/>
          <a:p>
            <a:pPr algn="ctr"/>
            <a:r>
              <a:rPr lang="en-GB" sz="2800" dirty="0"/>
              <a:t>Excellent IR absorption</a:t>
            </a:r>
          </a:p>
        </p:txBody>
      </p:sp>
      <p:pic>
        <p:nvPicPr>
          <p:cNvPr id="19" name="Picture 18"/>
          <p:cNvPicPr/>
          <p:nvPr/>
        </p:nvPicPr>
        <p:blipFill rotWithShape="1">
          <a:blip r:embed="rId3" cstate="print">
            <a:extLst>
              <a:ext uri="{28A0092B-C50C-407E-A947-70E740481C1C}">
                <a14:useLocalDpi xmlns:a14="http://schemas.microsoft.com/office/drawing/2010/main" val="0"/>
              </a:ext>
            </a:extLst>
          </a:blip>
          <a:srcRect r="50385"/>
          <a:stretch/>
        </p:blipFill>
        <p:spPr bwMode="auto">
          <a:xfrm>
            <a:off x="4675994" y="2114820"/>
            <a:ext cx="3930507" cy="3079836"/>
          </a:xfrm>
          <a:prstGeom prst="rect">
            <a:avLst/>
          </a:prstGeom>
          <a:noFill/>
          <a:ln>
            <a:noFill/>
          </a:ln>
        </p:spPr>
      </p:pic>
      <p:sp>
        <p:nvSpPr>
          <p:cNvPr id="20" name="TextBox 19"/>
          <p:cNvSpPr txBox="1"/>
          <p:nvPr/>
        </p:nvSpPr>
        <p:spPr>
          <a:xfrm>
            <a:off x="5030785" y="1102364"/>
            <a:ext cx="3089566" cy="954107"/>
          </a:xfrm>
          <a:prstGeom prst="rect">
            <a:avLst/>
          </a:prstGeom>
          <a:noFill/>
        </p:spPr>
        <p:txBody>
          <a:bodyPr wrap="square" rtlCol="0">
            <a:spAutoFit/>
          </a:bodyPr>
          <a:lstStyle/>
          <a:p>
            <a:pPr algn="ctr"/>
            <a:r>
              <a:rPr lang="en-GB" sz="2800" dirty="0"/>
              <a:t>Low thermal </a:t>
            </a:r>
          </a:p>
          <a:p>
            <a:pPr algn="ctr"/>
            <a:r>
              <a:rPr lang="en-GB" sz="2800" dirty="0"/>
              <a:t>mass</a:t>
            </a:r>
          </a:p>
        </p:txBody>
      </p:sp>
      <p:cxnSp>
        <p:nvCxnSpPr>
          <p:cNvPr id="21" name="Straight Connector 20"/>
          <p:cNvCxnSpPr/>
          <p:nvPr/>
        </p:nvCxnSpPr>
        <p:spPr>
          <a:xfrm>
            <a:off x="8660966" y="1241448"/>
            <a:ext cx="24968" cy="3402466"/>
          </a:xfrm>
          <a:prstGeom prst="line">
            <a:avLst/>
          </a:prstGeom>
        </p:spPr>
        <p:style>
          <a:lnRef idx="1">
            <a:schemeClr val="dk1"/>
          </a:lnRef>
          <a:fillRef idx="0">
            <a:schemeClr val="dk1"/>
          </a:fillRef>
          <a:effectRef idx="0">
            <a:schemeClr val="dk1"/>
          </a:effectRef>
          <a:fontRef idx="minor">
            <a:schemeClr val="tx1"/>
          </a:fontRef>
        </p:style>
      </p:cxnSp>
      <p:sp>
        <p:nvSpPr>
          <p:cNvPr id="22" name="TextBox 21"/>
          <p:cNvSpPr txBox="1"/>
          <p:nvPr/>
        </p:nvSpPr>
        <p:spPr>
          <a:xfrm>
            <a:off x="8883875" y="1096120"/>
            <a:ext cx="2922276" cy="954107"/>
          </a:xfrm>
          <a:prstGeom prst="rect">
            <a:avLst/>
          </a:prstGeom>
          <a:noFill/>
        </p:spPr>
        <p:txBody>
          <a:bodyPr wrap="square" rtlCol="0">
            <a:spAutoFit/>
          </a:bodyPr>
          <a:lstStyle/>
          <a:p>
            <a:pPr algn="ctr"/>
            <a:r>
              <a:rPr lang="en-GB" sz="2800" dirty="0"/>
              <a:t>Bolometer</a:t>
            </a:r>
          </a:p>
          <a:p>
            <a:pPr algn="ctr"/>
            <a:r>
              <a:rPr lang="en-GB" sz="2800" dirty="0"/>
              <a:t>3D structures</a:t>
            </a:r>
          </a:p>
        </p:txBody>
      </p:sp>
      <p:pic>
        <p:nvPicPr>
          <p:cNvPr id="23" name="Picture 2" descr="http://www.pnas.org/content/pnas/106/15/6044/F1.large.jpg?width=800&amp;height=600&amp;carousel=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200" y="2045311"/>
            <a:ext cx="4237378" cy="309196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9047210" y="2114820"/>
            <a:ext cx="2595605" cy="2665994"/>
          </a:xfrm>
          <a:prstGeom prst="rect">
            <a:avLst/>
          </a:prstGeom>
        </p:spPr>
      </p:pic>
      <p:cxnSp>
        <p:nvCxnSpPr>
          <p:cNvPr id="25" name="Straight Connector 24"/>
          <p:cNvCxnSpPr/>
          <p:nvPr/>
        </p:nvCxnSpPr>
        <p:spPr>
          <a:xfrm>
            <a:off x="4507239" y="1378348"/>
            <a:ext cx="24968" cy="3402466"/>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474399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0F8D0C6-C91E-4B41-A751-9F3BA6AC0EDC}" type="slidenum">
              <a:rPr lang="en-GB" smtClean="0"/>
              <a:t>8</a:t>
            </a:fld>
            <a:endParaRPr lang="en-GB" dirty="0"/>
          </a:p>
        </p:txBody>
      </p:sp>
      <p:sp>
        <p:nvSpPr>
          <p:cNvPr id="5" name="Title 1"/>
          <p:cNvSpPr>
            <a:spLocks noGrp="1"/>
          </p:cNvSpPr>
          <p:nvPr>
            <p:ph type="title"/>
          </p:nvPr>
        </p:nvSpPr>
        <p:spPr>
          <a:xfrm>
            <a:off x="0" y="-111393"/>
            <a:ext cx="12192000" cy="1325563"/>
          </a:xfrm>
        </p:spPr>
        <p:txBody>
          <a:bodyPr/>
          <a:lstStyle/>
          <a:p>
            <a:r>
              <a:rPr lang="en-GB" dirty="0" smtClean="0"/>
              <a:t>Current progress on CNT IR sensors</a:t>
            </a:r>
            <a:endParaRPr lang="en-GB" dirty="0"/>
          </a:p>
        </p:txBody>
      </p:sp>
      <p:pic>
        <p:nvPicPr>
          <p:cNvPr id="6" name="Picture 5"/>
          <p:cNvPicPr>
            <a:picLocks noChangeAspect="1"/>
          </p:cNvPicPr>
          <p:nvPr/>
        </p:nvPicPr>
        <p:blipFill>
          <a:blip r:embed="rId3"/>
          <a:stretch>
            <a:fillRect/>
          </a:stretch>
        </p:blipFill>
        <p:spPr>
          <a:xfrm>
            <a:off x="3185078" y="1083788"/>
            <a:ext cx="5403752" cy="2410905"/>
          </a:xfrm>
          <a:prstGeom prst="rect">
            <a:avLst/>
          </a:prstGeom>
        </p:spPr>
      </p:pic>
      <p:pic>
        <p:nvPicPr>
          <p:cNvPr id="7" name="Picture 6"/>
          <p:cNvPicPr>
            <a:picLocks noChangeAspect="1"/>
          </p:cNvPicPr>
          <p:nvPr/>
        </p:nvPicPr>
        <p:blipFill>
          <a:blip r:embed="rId4"/>
          <a:stretch>
            <a:fillRect/>
          </a:stretch>
        </p:blipFill>
        <p:spPr>
          <a:xfrm>
            <a:off x="2593454" y="3671928"/>
            <a:ext cx="6587000" cy="2253447"/>
          </a:xfrm>
          <a:prstGeom prst="rect">
            <a:avLst/>
          </a:prstGeom>
        </p:spPr>
      </p:pic>
    </p:spTree>
    <p:extLst>
      <p:ext uri="{BB962C8B-B14F-4D97-AF65-F5344CB8AC3E}">
        <p14:creationId xmlns:p14="http://schemas.microsoft.com/office/powerpoint/2010/main" val="4371570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Desired final device</a:t>
            </a:r>
            <a:endParaRPr lang="en-GB" dirty="0"/>
          </a:p>
        </p:txBody>
      </p:sp>
      <p:pic>
        <p:nvPicPr>
          <p:cNvPr id="48" name="Picture 47"/>
          <p:cNvPicPr>
            <a:picLocks noChangeAspect="1"/>
          </p:cNvPicPr>
          <p:nvPr/>
        </p:nvPicPr>
        <p:blipFill>
          <a:blip r:embed="rId3"/>
          <a:stretch>
            <a:fillRect/>
          </a:stretch>
        </p:blipFill>
        <p:spPr>
          <a:xfrm>
            <a:off x="672060" y="4791727"/>
            <a:ext cx="5746791" cy="1291183"/>
          </a:xfrm>
          <a:prstGeom prst="rect">
            <a:avLst/>
          </a:prstGeom>
        </p:spPr>
      </p:pic>
      <p:sp>
        <p:nvSpPr>
          <p:cNvPr id="50" name="Slide Number Placeholder 49"/>
          <p:cNvSpPr>
            <a:spLocks noGrp="1"/>
          </p:cNvSpPr>
          <p:nvPr>
            <p:ph type="sldNum" sz="quarter" idx="12"/>
          </p:nvPr>
        </p:nvSpPr>
        <p:spPr>
          <a:xfrm>
            <a:off x="9256486" y="6418213"/>
            <a:ext cx="2743200" cy="365125"/>
          </a:xfrm>
        </p:spPr>
        <p:txBody>
          <a:bodyPr/>
          <a:lstStyle/>
          <a:p>
            <a:fld id="{30F8D0C6-C91E-4B41-A751-9F3BA6AC0EDC}" type="slidenum">
              <a:rPr lang="en-GB" smtClean="0"/>
              <a:t>9</a:t>
            </a:fld>
            <a:endParaRPr lang="en-GB" dirty="0"/>
          </a:p>
        </p:txBody>
      </p:sp>
      <p:pic>
        <p:nvPicPr>
          <p:cNvPr id="52" name="Picture 51"/>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90795" y="-316797"/>
            <a:ext cx="12192000" cy="5703934"/>
          </a:xfrm>
          <a:prstGeom prst="rect">
            <a:avLst/>
          </a:prstGeom>
        </p:spPr>
      </p:pic>
      <p:sp>
        <p:nvSpPr>
          <p:cNvPr id="53" name="Snip Same Side Corner Rectangle 52"/>
          <p:cNvSpPr/>
          <p:nvPr/>
        </p:nvSpPr>
        <p:spPr>
          <a:xfrm>
            <a:off x="564155" y="4615131"/>
            <a:ext cx="5962603" cy="1467779"/>
          </a:xfrm>
          <a:prstGeom prst="snip2SameRect">
            <a:avLst>
              <a:gd name="adj1" fmla="val 50000"/>
              <a:gd name="adj2" fmla="val 0"/>
            </a:avLst>
          </a:prstGeom>
          <a:no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p:cNvSpPr/>
          <p:nvPr/>
        </p:nvSpPr>
        <p:spPr>
          <a:xfrm>
            <a:off x="3298020" y="3894744"/>
            <a:ext cx="663678" cy="516194"/>
          </a:xfrm>
          <a:prstGeom prst="rect">
            <a:avLst/>
          </a:prstGeom>
          <a:no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p:cNvCxnSpPr/>
          <p:nvPr/>
        </p:nvCxnSpPr>
        <p:spPr>
          <a:xfrm flipH="1">
            <a:off x="1395478" y="4431918"/>
            <a:ext cx="1917291" cy="183213"/>
          </a:xfrm>
          <a:prstGeom prst="line">
            <a:avLst/>
          </a:prstGeom>
          <a:ln w="3810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58" name="Straight Connector 57"/>
          <p:cNvCxnSpPr/>
          <p:nvPr/>
        </p:nvCxnSpPr>
        <p:spPr>
          <a:xfrm>
            <a:off x="3961698" y="4410938"/>
            <a:ext cx="1814051" cy="204193"/>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061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18305</TotalTime>
  <Words>1113</Words>
  <Application>Microsoft Office PowerPoint</Application>
  <PresentationFormat>Widescreen</PresentationFormat>
  <Paragraphs>242</Paragraphs>
  <Slides>43</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Calibri</vt:lpstr>
      <vt:lpstr>Calibri Light</vt:lpstr>
      <vt:lpstr>Cambria Math</vt:lpstr>
      <vt:lpstr>ScalaLF-Regular</vt:lpstr>
      <vt:lpstr>Office Theme</vt:lpstr>
      <vt:lpstr>3D Carbon Nanotubes for Infrared Sensing</vt:lpstr>
      <vt:lpstr>Infrared Sensors</vt:lpstr>
      <vt:lpstr>Black Body Radiation</vt:lpstr>
      <vt:lpstr>IR Detectors Types</vt:lpstr>
      <vt:lpstr>IR Microbolometer</vt:lpstr>
      <vt:lpstr>Carbon Nanotubes</vt:lpstr>
      <vt:lpstr>PowerPoint Presentation</vt:lpstr>
      <vt:lpstr>Current progress on CNT IR sensors</vt:lpstr>
      <vt:lpstr>Desired final device</vt:lpstr>
      <vt:lpstr>Photolithography Mask</vt:lpstr>
      <vt:lpstr>Suspended CNT bridges</vt:lpstr>
      <vt:lpstr>Suspended CNT bridges</vt:lpstr>
      <vt:lpstr>Double-sided bridges</vt:lpstr>
      <vt:lpstr>Double sided bridges</vt:lpstr>
      <vt:lpstr>Single sided bridges</vt:lpstr>
      <vt:lpstr>Single sided bridges</vt:lpstr>
      <vt:lpstr>Single sided bridges</vt:lpstr>
      <vt:lpstr>Flopped CNT bridges</vt:lpstr>
      <vt:lpstr>Flopped structures</vt:lpstr>
      <vt:lpstr>Flopped structures</vt:lpstr>
      <vt:lpstr>Flopped structures</vt:lpstr>
      <vt:lpstr>Test setup</vt:lpstr>
      <vt:lpstr>Test setup</vt:lpstr>
      <vt:lpstr>Electrical characterization</vt:lpstr>
      <vt:lpstr>PowerPoint Presentation</vt:lpstr>
      <vt:lpstr>Single Sided | W: 5 um   L: 10 um</vt:lpstr>
      <vt:lpstr>Single Sided |  W: 3 um   L:  6  um </vt:lpstr>
      <vt:lpstr>Annealing test</vt:lpstr>
      <vt:lpstr>Annealing experiment</vt:lpstr>
      <vt:lpstr>IR response</vt:lpstr>
      <vt:lpstr>IR Response | Fourier transform</vt:lpstr>
      <vt:lpstr>Future steps</vt:lpstr>
      <vt:lpstr>Acknowledgements</vt:lpstr>
      <vt:lpstr>Summary</vt:lpstr>
      <vt:lpstr>PowerPoint Presentation</vt:lpstr>
      <vt:lpstr>Unique features generator</vt:lpstr>
      <vt:lpstr>Future work</vt:lpstr>
      <vt:lpstr>Proposed device #2</vt:lpstr>
      <vt:lpstr>Proposed method #1</vt:lpstr>
      <vt:lpstr>IR Uncooled Microbolometer</vt:lpstr>
      <vt:lpstr>IR Detectors Types</vt:lpstr>
      <vt:lpstr>Thermal Imaging</vt:lpstr>
      <vt:lpstr>Black Body Radiation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3D Carbon Nanotubes for Infrared Sensing</dc:title>
  <dc:creator>Sammy Mahdi</dc:creator>
  <cp:lastModifiedBy>Karen Scrivener</cp:lastModifiedBy>
  <cp:revision>168</cp:revision>
  <dcterms:created xsi:type="dcterms:W3CDTF">2017-12-11T11:59:28Z</dcterms:created>
  <dcterms:modified xsi:type="dcterms:W3CDTF">2018-10-11T15:08:14Z</dcterms:modified>
</cp:coreProperties>
</file>